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q86F+YzJnu/wUhrLgN6h0zNBp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60015-5307-4EBB-B470-BEE113658B01}" v="2" dt="2020-08-07T20:23:03.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Bergsman" userId="631a26f7689877f7" providerId="LiveId" clId="{67F60015-5307-4EBB-B470-BEE113658B01}"/>
    <pc:docChg chg="custSel modSld">
      <pc:chgData name="Ryan Bergsman" userId="631a26f7689877f7" providerId="LiveId" clId="{67F60015-5307-4EBB-B470-BEE113658B01}" dt="2020-08-07T20:24:25.538" v="138" actId="20577"/>
      <pc:docMkLst>
        <pc:docMk/>
      </pc:docMkLst>
      <pc:sldChg chg="modNotesTx">
        <pc:chgData name="Ryan Bergsman" userId="631a26f7689877f7" providerId="LiveId" clId="{67F60015-5307-4EBB-B470-BEE113658B01}" dt="2020-08-07T20:13:18.968" v="0" actId="20577"/>
        <pc:sldMkLst>
          <pc:docMk/>
          <pc:sldMk cId="0" sldId="257"/>
        </pc:sldMkLst>
      </pc:sldChg>
      <pc:sldChg chg="modNotesTx">
        <pc:chgData name="Ryan Bergsman" userId="631a26f7689877f7" providerId="LiveId" clId="{67F60015-5307-4EBB-B470-BEE113658B01}" dt="2020-08-07T20:13:43.801" v="1" actId="33524"/>
        <pc:sldMkLst>
          <pc:docMk/>
          <pc:sldMk cId="0" sldId="261"/>
        </pc:sldMkLst>
      </pc:sldChg>
      <pc:sldChg chg="modNotesTx">
        <pc:chgData name="Ryan Bergsman" userId="631a26f7689877f7" providerId="LiveId" clId="{67F60015-5307-4EBB-B470-BEE113658B01}" dt="2020-08-07T20:14:08.047" v="3" actId="20577"/>
        <pc:sldMkLst>
          <pc:docMk/>
          <pc:sldMk cId="0" sldId="263"/>
        </pc:sldMkLst>
      </pc:sldChg>
      <pc:sldChg chg="modSp mod modNotesTx">
        <pc:chgData name="Ryan Bergsman" userId="631a26f7689877f7" providerId="LiveId" clId="{67F60015-5307-4EBB-B470-BEE113658B01}" dt="2020-08-07T20:14:47.585" v="5" actId="33524"/>
        <pc:sldMkLst>
          <pc:docMk/>
          <pc:sldMk cId="0" sldId="265"/>
        </pc:sldMkLst>
        <pc:spChg chg="mod">
          <ac:chgData name="Ryan Bergsman" userId="631a26f7689877f7" providerId="LiveId" clId="{67F60015-5307-4EBB-B470-BEE113658B01}" dt="2020-08-07T20:14:35.034" v="4" actId="33524"/>
          <ac:spMkLst>
            <pc:docMk/>
            <pc:sldMk cId="0" sldId="265"/>
            <ac:spMk id="308" creationId="{00000000-0000-0000-0000-000000000000}"/>
          </ac:spMkLst>
        </pc:spChg>
      </pc:sldChg>
      <pc:sldChg chg="modSp mod modNotesTx">
        <pc:chgData name="Ryan Bergsman" userId="631a26f7689877f7" providerId="LiveId" clId="{67F60015-5307-4EBB-B470-BEE113658B01}" dt="2020-08-07T20:17:08.295" v="19" actId="20577"/>
        <pc:sldMkLst>
          <pc:docMk/>
          <pc:sldMk cId="0" sldId="266"/>
        </pc:sldMkLst>
        <pc:spChg chg="mod">
          <ac:chgData name="Ryan Bergsman" userId="631a26f7689877f7" providerId="LiveId" clId="{67F60015-5307-4EBB-B470-BEE113658B01}" dt="2020-08-07T20:15:48.097" v="11" actId="20577"/>
          <ac:spMkLst>
            <pc:docMk/>
            <pc:sldMk cId="0" sldId="266"/>
            <ac:spMk id="317" creationId="{00000000-0000-0000-0000-000000000000}"/>
          </ac:spMkLst>
        </pc:spChg>
        <pc:spChg chg="mod">
          <ac:chgData name="Ryan Bergsman" userId="631a26f7689877f7" providerId="LiveId" clId="{67F60015-5307-4EBB-B470-BEE113658B01}" dt="2020-08-07T20:15:59.854" v="12" actId="1076"/>
          <ac:spMkLst>
            <pc:docMk/>
            <pc:sldMk cId="0" sldId="266"/>
            <ac:spMk id="322" creationId="{00000000-0000-0000-0000-000000000000}"/>
          </ac:spMkLst>
        </pc:spChg>
      </pc:sldChg>
      <pc:sldChg chg="modNotesTx">
        <pc:chgData name="Ryan Bergsman" userId="631a26f7689877f7" providerId="LiveId" clId="{67F60015-5307-4EBB-B470-BEE113658B01}" dt="2020-08-07T20:18:42.592" v="21" actId="20577"/>
        <pc:sldMkLst>
          <pc:docMk/>
          <pc:sldMk cId="0" sldId="268"/>
        </pc:sldMkLst>
      </pc:sldChg>
      <pc:sldChg chg="modNotesTx">
        <pc:chgData name="Ryan Bergsman" userId="631a26f7689877f7" providerId="LiveId" clId="{67F60015-5307-4EBB-B470-BEE113658B01}" dt="2020-08-07T20:19:27.869" v="23" actId="20577"/>
        <pc:sldMkLst>
          <pc:docMk/>
          <pc:sldMk cId="0" sldId="271"/>
        </pc:sldMkLst>
      </pc:sldChg>
      <pc:sldChg chg="modNotesTx">
        <pc:chgData name="Ryan Bergsman" userId="631a26f7689877f7" providerId="LiveId" clId="{67F60015-5307-4EBB-B470-BEE113658B01}" dt="2020-08-07T20:19:54.442" v="67" actId="20577"/>
        <pc:sldMkLst>
          <pc:docMk/>
          <pc:sldMk cId="0" sldId="272"/>
        </pc:sldMkLst>
      </pc:sldChg>
      <pc:sldChg chg="modNotesTx">
        <pc:chgData name="Ryan Bergsman" userId="631a26f7689877f7" providerId="LiveId" clId="{67F60015-5307-4EBB-B470-BEE113658B01}" dt="2020-08-07T20:20:16.392" v="87" actId="20577"/>
        <pc:sldMkLst>
          <pc:docMk/>
          <pc:sldMk cId="0" sldId="274"/>
        </pc:sldMkLst>
      </pc:sldChg>
      <pc:sldChg chg="modNotesTx">
        <pc:chgData name="Ryan Bergsman" userId="631a26f7689877f7" providerId="LiveId" clId="{67F60015-5307-4EBB-B470-BEE113658B01}" dt="2020-08-07T20:20:35.191" v="90" actId="113"/>
        <pc:sldMkLst>
          <pc:docMk/>
          <pc:sldMk cId="0" sldId="275"/>
        </pc:sldMkLst>
      </pc:sldChg>
      <pc:sldChg chg="modNotesTx">
        <pc:chgData name="Ryan Bergsman" userId="631a26f7689877f7" providerId="LiveId" clId="{67F60015-5307-4EBB-B470-BEE113658B01}" dt="2020-08-07T20:20:49.480" v="94" actId="20577"/>
        <pc:sldMkLst>
          <pc:docMk/>
          <pc:sldMk cId="0" sldId="276"/>
        </pc:sldMkLst>
      </pc:sldChg>
      <pc:sldChg chg="modNotesTx">
        <pc:chgData name="Ryan Bergsman" userId="631a26f7689877f7" providerId="LiveId" clId="{67F60015-5307-4EBB-B470-BEE113658B01}" dt="2020-08-07T20:21:06.041" v="101" actId="20577"/>
        <pc:sldMkLst>
          <pc:docMk/>
          <pc:sldMk cId="0" sldId="277"/>
        </pc:sldMkLst>
      </pc:sldChg>
      <pc:sldChg chg="modNotesTx">
        <pc:chgData name="Ryan Bergsman" userId="631a26f7689877f7" providerId="LiveId" clId="{67F60015-5307-4EBB-B470-BEE113658B01}" dt="2020-08-07T20:21:54.581" v="131" actId="20577"/>
        <pc:sldMkLst>
          <pc:docMk/>
          <pc:sldMk cId="0" sldId="280"/>
        </pc:sldMkLst>
      </pc:sldChg>
      <pc:sldChg chg="modSp mod">
        <pc:chgData name="Ryan Bergsman" userId="631a26f7689877f7" providerId="LiveId" clId="{67F60015-5307-4EBB-B470-BEE113658B01}" dt="2020-08-07T20:22:16.137" v="132" actId="20577"/>
        <pc:sldMkLst>
          <pc:docMk/>
          <pc:sldMk cId="0" sldId="281"/>
        </pc:sldMkLst>
        <pc:spChg chg="mod">
          <ac:chgData name="Ryan Bergsman" userId="631a26f7689877f7" providerId="LiveId" clId="{67F60015-5307-4EBB-B470-BEE113658B01}" dt="2020-08-07T20:22:16.137" v="132" actId="20577"/>
          <ac:spMkLst>
            <pc:docMk/>
            <pc:sldMk cId="0" sldId="281"/>
            <ac:spMk id="464" creationId="{00000000-0000-0000-0000-000000000000}"/>
          </ac:spMkLst>
        </pc:spChg>
      </pc:sldChg>
      <pc:sldChg chg="modSp">
        <pc:chgData name="Ryan Bergsman" userId="631a26f7689877f7" providerId="LiveId" clId="{67F60015-5307-4EBB-B470-BEE113658B01}" dt="2020-08-07T20:23:03.012" v="134" actId="207"/>
        <pc:sldMkLst>
          <pc:docMk/>
          <pc:sldMk cId="0" sldId="283"/>
        </pc:sldMkLst>
        <pc:spChg chg="mod">
          <ac:chgData name="Ryan Bergsman" userId="631a26f7689877f7" providerId="LiveId" clId="{67F60015-5307-4EBB-B470-BEE113658B01}" dt="2020-08-07T20:23:03.012" v="134" actId="207"/>
          <ac:spMkLst>
            <pc:docMk/>
            <pc:sldMk cId="0" sldId="283"/>
            <ac:spMk id="482" creationId="{00000000-0000-0000-0000-000000000000}"/>
          </ac:spMkLst>
        </pc:spChg>
      </pc:sldChg>
      <pc:sldChg chg="modNotesTx">
        <pc:chgData name="Ryan Bergsman" userId="631a26f7689877f7" providerId="LiveId" clId="{67F60015-5307-4EBB-B470-BEE113658B01}" dt="2020-08-07T20:23:59.108" v="135" actId="20577"/>
        <pc:sldMkLst>
          <pc:docMk/>
          <pc:sldMk cId="0" sldId="289"/>
        </pc:sldMkLst>
      </pc:sldChg>
      <pc:sldChg chg="modSp mod modNotesTx">
        <pc:chgData name="Ryan Bergsman" userId="631a26f7689877f7" providerId="LiveId" clId="{67F60015-5307-4EBB-B470-BEE113658B01}" dt="2020-08-07T20:24:25.538" v="138" actId="20577"/>
        <pc:sldMkLst>
          <pc:docMk/>
          <pc:sldMk cId="0" sldId="290"/>
        </pc:sldMkLst>
        <pc:spChg chg="mod">
          <ac:chgData name="Ryan Bergsman" userId="631a26f7689877f7" providerId="LiveId" clId="{67F60015-5307-4EBB-B470-BEE113658B01}" dt="2020-08-07T20:24:18.708" v="137" actId="20577"/>
          <ac:spMkLst>
            <pc:docMk/>
            <pc:sldMk cId="0" sldId="290"/>
            <ac:spMk id="5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ium.com/@muhammad.asif88/central-dogma-of-molecular-biology-294d2600a48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khanacademy.org/science/high-school-biology/hs-molecular-genetics/hs-rna-and-protein-synthesis/a/intro-to-gene-expression-central-dogm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search?q=tumor+development&amp;tbm=isch#imgrc=BzjZxuslkb6lZ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oncologynews.com.au/removing-cancer-cell-debris-improves-conventional-cancer-treatment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ogle.com/search?q=dna+mutation&amp;tbm=isch&amp;rlz=1C1CHBF_enUS738US738&amp;hl=en&amp;sa=X&amp;ved=2ahUKEwiM6-332YnrAhWNlZ4KHR7sD1sQrNwCKAB6BQgBENUB&amp;biw=1519&amp;bih=722#imgrc=c7rSfByafp7Cw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uclear-news.net/2019/04/04/research-on-gene-mutations-caused-by-nuclear-radiation-kazakhsta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rgenome.org/facts/what-types-of-mutation-are-the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pangaeabio.com/mutation-inheritance-the-long-term-effects-of-naturally-occurring-radiation-on-living-system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ogle.com/search?q=dna+mutations&amp;tbm=isch&amp;chips=q:dna+mutations,g_1:cancer:H_R_cLo9MQw%3D&amp;hl=en&amp;sa=X&amp;ved=2ahUKEwj0wZrN74frAhUxh54KHQ0CB94Q4lYoAXoECAEQFw&amp;biw=1007&amp;bih=636#imgrc=NUZXswjzNhddE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iointeractive.org/sites/default/files/Cellcycle-Overview.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susd.org/cms/lib03/CA01001943/Centricity/Domain/2127/Cancer%20and%20Cell%20Cycle%20Virtual%20Lab.doc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hcinnovationgroup.com/population-health-management/social-determinants-of-health/article/21124347/the-future-of-sdoh-the-power-of-personal-determinants-of-health"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ogle.com/search?q=global+health&amp;tbm=isch#imgrc=5L0m6QJ1FZzUv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oughtco.com/synonymous-vs-nonsynonymous-mutations-122460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penoregon.pressbooks.pub/app/uploads/sites/19/2018/01/05.Autorecessive-256x300.p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Slide deck authored by Wendi Russac, Northwest Association for Biomedical Research.</a:t>
            </a:r>
            <a:endParaRPr/>
          </a:p>
          <a:p>
            <a:pPr marL="0" lvl="0" indent="0" algn="l" rtl="0">
              <a:lnSpc>
                <a:spcPct val="100000"/>
              </a:lnSpc>
              <a:spcBef>
                <a:spcPts val="0"/>
              </a:spcBef>
              <a:spcAft>
                <a:spcPts val="0"/>
              </a:spcAft>
              <a:buSzPts val="1100"/>
              <a:buNone/>
            </a:pPr>
            <a:endParaRPr/>
          </a:p>
        </p:txBody>
      </p:sp>
      <p:sp>
        <p:nvSpPr>
          <p:cNvPr id="232" name="Google Shape;23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52b12f046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vast majority of cancer-causing mutations are acquired.</a:t>
            </a:r>
            <a:endParaRPr dirty="0"/>
          </a:p>
        </p:txBody>
      </p:sp>
      <p:sp>
        <p:nvSpPr>
          <p:cNvPr id="305" name="Google Shape;305;g652b12f046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51b3888d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Comment on any risk factors students correctly identified during the brainstorming and point out any they missed. </a:t>
            </a: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Ask if they can tell which of the three broad classifications they fall into: </a:t>
            </a:r>
            <a:r>
              <a:rPr lang="en-US" b="1" dirty="0">
                <a:latin typeface="Times New Roman"/>
                <a:ea typeface="Times New Roman"/>
                <a:cs typeface="Times New Roman"/>
                <a:sym typeface="Times New Roman"/>
              </a:rPr>
              <a:t>Biological </a:t>
            </a:r>
            <a:r>
              <a:rPr lang="en-US" dirty="0">
                <a:latin typeface="Times New Roman"/>
                <a:ea typeface="Times New Roman"/>
                <a:cs typeface="Times New Roman"/>
                <a:sym typeface="Times New Roman"/>
              </a:rPr>
              <a:t>(infectious diseases, hormones, inflammation, obesity); </a:t>
            </a:r>
            <a:r>
              <a:rPr lang="en-US" b="1" dirty="0">
                <a:latin typeface="Times New Roman"/>
                <a:ea typeface="Times New Roman"/>
                <a:cs typeface="Times New Roman"/>
                <a:sym typeface="Times New Roman"/>
              </a:rPr>
              <a:t>Chemical </a:t>
            </a:r>
            <a:r>
              <a:rPr lang="en-US" dirty="0">
                <a:latin typeface="Times New Roman"/>
                <a:ea typeface="Times New Roman"/>
                <a:cs typeface="Times New Roman"/>
                <a:sym typeface="Times New Roman"/>
              </a:rPr>
              <a:t>(Alcohol, drugs, tobacco, air pollution, off-gassing, possibly food additives); </a:t>
            </a:r>
            <a:r>
              <a:rPr lang="en-US" b="1" dirty="0">
                <a:latin typeface="Times New Roman"/>
                <a:ea typeface="Times New Roman"/>
                <a:cs typeface="Times New Roman"/>
                <a:sym typeface="Times New Roman"/>
              </a:rPr>
              <a:t>Physical </a:t>
            </a:r>
            <a:r>
              <a:rPr lang="en-US" dirty="0">
                <a:latin typeface="Times New Roman"/>
                <a:ea typeface="Times New Roman"/>
                <a:cs typeface="Times New Roman"/>
                <a:sym typeface="Times New Roman"/>
              </a:rPr>
              <a:t>(Radiation, sunlight). </a:t>
            </a:r>
          </a:p>
          <a:p>
            <a:pPr marL="0" lvl="0" indent="0" algn="l" rtl="0">
              <a:lnSpc>
                <a:spcPct val="100000"/>
              </a:lnSpc>
              <a:spcBef>
                <a:spcPts val="0"/>
              </a:spcBef>
              <a:spcAft>
                <a:spcPts val="0"/>
              </a:spcAft>
              <a:buSzPts val="1100"/>
              <a:buNone/>
            </a:pPr>
            <a:r>
              <a:rPr lang="en-US" b="1" dirty="0">
                <a:latin typeface="Times New Roman"/>
                <a:ea typeface="Times New Roman"/>
                <a:cs typeface="Times New Roman"/>
                <a:sym typeface="Times New Roman"/>
              </a:rPr>
              <a:t>Spontaneous: </a:t>
            </a:r>
            <a:r>
              <a:rPr lang="en-US" dirty="0">
                <a:latin typeface="Times New Roman"/>
                <a:ea typeface="Times New Roman"/>
                <a:cs typeface="Times New Roman"/>
                <a:sym typeface="Times New Roman"/>
              </a:rPr>
              <a:t>Note that these are unavoidably acquired at low levels in all organisms.</a:t>
            </a:r>
            <a:endParaRPr dirty="0">
              <a:latin typeface="Times New Roman"/>
              <a:ea typeface="Times New Roman"/>
              <a:cs typeface="Times New Roman"/>
              <a:sym typeface="Times New Roman"/>
            </a:endParaRPr>
          </a:p>
        </p:txBody>
      </p:sp>
      <p:sp>
        <p:nvSpPr>
          <p:cNvPr id="314" name="Google Shape;314;g651b3888d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4280dd04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Times New Roman"/>
                <a:ea typeface="Times New Roman"/>
                <a:cs typeface="Times New Roman"/>
                <a:sym typeface="Times New Roman"/>
              </a:rPr>
              <a:t>Introduce questions and ask students to brainstorm answers.</a:t>
            </a:r>
            <a:endParaRPr>
              <a:latin typeface="Times New Roman"/>
              <a:ea typeface="Times New Roman"/>
              <a:cs typeface="Times New Roman"/>
              <a:sym typeface="Times New Roman"/>
            </a:endParaRPr>
          </a:p>
        </p:txBody>
      </p:sp>
      <p:sp>
        <p:nvSpPr>
          <p:cNvPr id="325" name="Google Shape;325;g64280dd04b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52b12f046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Note that although one third of cancer deaths are a result of the 5 leading risk factors this just refers to overall death rates which only represent a percentage of the actual cancer cases that are attributable to these factors. </a:t>
            </a: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Based on these key facts ask students why they think certain risk factors vary in high and low resource countries? (S</a:t>
            </a:r>
            <a:r>
              <a:rPr lang="en-US" dirty="0">
                <a:solidFill>
                  <a:srgbClr val="3C4245"/>
                </a:solidFill>
                <a:latin typeface="Times New Roman"/>
                <a:ea typeface="Times New Roman"/>
                <a:cs typeface="Times New Roman"/>
                <a:sym typeface="Times New Roman"/>
              </a:rPr>
              <a:t>tudents might note that the 5 leading behavioral risks are more prevalent in high resource countries, lower resource countries have more limited access to vaccines and antibiotics.)</a:t>
            </a:r>
            <a:endParaRPr dirty="0">
              <a:latin typeface="Times New Roman"/>
              <a:ea typeface="Times New Roman"/>
              <a:cs typeface="Times New Roman"/>
              <a:sym typeface="Times New Roman"/>
            </a:endParaRPr>
          </a:p>
        </p:txBody>
      </p:sp>
      <p:sp>
        <p:nvSpPr>
          <p:cNvPr id="333" name="Google Shape;333;g652b12f046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Of the potential risk factors we discussed: diet, radiation, infectious diseases, etc. all increase the risk of acquiring cancer because of they can cause DNA damage.</a:t>
            </a:r>
            <a:endParaRPr/>
          </a:p>
        </p:txBody>
      </p:sp>
      <p:sp>
        <p:nvSpPr>
          <p:cNvPr id="341" name="Google Shape;34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4280dd04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Students will need a basic understanding of DNA transcription and translation as a foundation for the rest of the unit. These brief videos can serve as either a review or brief introduction. They are short, fast-paced, and cover the basics quite well.</a:t>
            </a:r>
            <a:endParaRPr/>
          </a:p>
        </p:txBody>
      </p:sp>
      <p:sp>
        <p:nvSpPr>
          <p:cNvPr id="353" name="Google Shape;353;g64280dd04b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4280dd04b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Give a brief explanation of the central dogma: DNA is </a:t>
            </a:r>
            <a:r>
              <a:rPr lang="en-US" sz="1200" i="1" dirty="0">
                <a:solidFill>
                  <a:schemeClr val="dk1"/>
                </a:solidFill>
                <a:latin typeface="Times New Roman"/>
                <a:ea typeface="Times New Roman"/>
                <a:cs typeface="Times New Roman"/>
                <a:sym typeface="Times New Roman"/>
              </a:rPr>
              <a:t>transcribed</a:t>
            </a:r>
            <a:r>
              <a:rPr lang="en-US" sz="1200" dirty="0">
                <a:solidFill>
                  <a:schemeClr val="dk1"/>
                </a:solidFill>
                <a:latin typeface="Times New Roman"/>
                <a:ea typeface="Times New Roman"/>
                <a:cs typeface="Times New Roman"/>
                <a:sym typeface="Times New Roman"/>
              </a:rPr>
              <a:t> to RNA, RNA is </a:t>
            </a:r>
            <a:r>
              <a:rPr lang="en-US" sz="1200" i="1" dirty="0">
                <a:solidFill>
                  <a:schemeClr val="dk1"/>
                </a:solidFill>
                <a:latin typeface="Times New Roman"/>
                <a:ea typeface="Times New Roman"/>
                <a:cs typeface="Times New Roman"/>
                <a:sym typeface="Times New Roman"/>
              </a:rPr>
              <a:t>translated</a:t>
            </a:r>
            <a:r>
              <a:rPr lang="en-US" sz="1200" dirty="0">
                <a:solidFill>
                  <a:schemeClr val="dk1"/>
                </a:solidFill>
                <a:latin typeface="Times New Roman"/>
                <a:ea typeface="Times New Roman"/>
                <a:cs typeface="Times New Roman"/>
                <a:sym typeface="Times New Roman"/>
              </a:rPr>
              <a:t> to proteins. (DNA makes RNA, RNA makes proteins). It describes the process by which the information that is coded in DNA is used to make the proteins that are responsible for a cells structure, function and regulation.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Image from </a:t>
            </a:r>
            <a:r>
              <a:rPr lang="en-US" sz="1200" u="sng" dirty="0">
                <a:solidFill>
                  <a:schemeClr val="hlink"/>
                </a:solidFill>
                <a:latin typeface="Times New Roman"/>
                <a:ea typeface="Times New Roman"/>
                <a:cs typeface="Times New Roman"/>
                <a:sym typeface="Times New Roman"/>
                <a:hlinkClick r:id="rId3"/>
              </a:rPr>
              <a:t>medium.com</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361" name="Google Shape;361;g64280dd04b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069230d74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(Students should have the Protein Synthesis handout). Review the instructions on the handout with them and then walk them through the example on the next slide.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Image from </a:t>
            </a:r>
            <a:r>
              <a:rPr lang="en-US" u="sng" dirty="0">
                <a:solidFill>
                  <a:schemeClr val="hlink"/>
                </a:solidFill>
                <a:latin typeface="Times New Roman"/>
                <a:ea typeface="Times New Roman"/>
                <a:cs typeface="Times New Roman"/>
                <a:sym typeface="Times New Roman"/>
                <a:hlinkClick r:id="rId3"/>
              </a:rPr>
              <a:t>khanacademy.com</a:t>
            </a:r>
            <a:endParaRPr dirty="0">
              <a:latin typeface="Times New Roman"/>
              <a:ea typeface="Times New Roman"/>
              <a:cs typeface="Times New Roman"/>
              <a:sym typeface="Times New Roman"/>
            </a:endParaRPr>
          </a:p>
        </p:txBody>
      </p:sp>
      <p:sp>
        <p:nvSpPr>
          <p:cNvPr id="371" name="Google Shape;371;g7069230d7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069230d7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Times New Roman"/>
                <a:ea typeface="Times New Roman"/>
                <a:cs typeface="Times New Roman"/>
                <a:sym typeface="Times New Roman"/>
              </a:rPr>
              <a:t>Remind students that proteins are made up of amino acid sequences. The specific amino acid sequence for each unique protein is determined by the sequence of DNA bases. These DNA bases are read in triplets, or “codons” and each codon, or set of three bases codes for a specific amino acid.</a:t>
            </a:r>
            <a:endParaRPr sz="1000" dirty="0">
              <a:latin typeface="Times New Roman"/>
              <a:ea typeface="Times New Roman"/>
              <a:cs typeface="Times New Roman"/>
              <a:sym typeface="Times New Roman"/>
            </a:endParaRPr>
          </a:p>
        </p:txBody>
      </p:sp>
      <p:sp>
        <p:nvSpPr>
          <p:cNvPr id="379" name="Google Shape;379;g7069230d74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069230d7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Follow the handout instructions to guide them through this example. Note that all amino acids have both a 3 letter abbreviation and a 1 letter abbreviation. Their final translation will be to the 1 letter abbreviation. After demonstrating, have the students complete the handout.</a:t>
            </a:r>
            <a:r>
              <a:rPr lang="en-US" dirty="0"/>
              <a:t> </a:t>
            </a:r>
            <a:endParaRPr sz="1100" i="0" u="none" strike="noStrike" cap="none" dirty="0">
              <a:solidFill>
                <a:srgbClr val="000000"/>
              </a:solidFill>
            </a:endParaRPr>
          </a:p>
        </p:txBody>
      </p:sp>
      <p:sp>
        <p:nvSpPr>
          <p:cNvPr id="387" name="Google Shape;387;g7069230d7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e1944ab35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Why do you think we are talking about cancer? Do you know anyone who has cancer? (Solicit student feedback and discussion.)</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Images from </a:t>
            </a:r>
            <a:r>
              <a:rPr lang="en-US" u="sng" dirty="0">
                <a:solidFill>
                  <a:schemeClr val="hlink"/>
                </a:solidFill>
                <a:latin typeface="Times New Roman"/>
                <a:ea typeface="Times New Roman"/>
                <a:cs typeface="Times New Roman"/>
                <a:sym typeface="Times New Roman"/>
                <a:hlinkClick r:id="rId3"/>
              </a:rPr>
              <a:t>science.education.nih.gov</a:t>
            </a:r>
            <a:r>
              <a:rPr lang="en-US" dirty="0">
                <a:latin typeface="Times New Roman"/>
                <a:ea typeface="Times New Roman"/>
                <a:cs typeface="Times New Roman"/>
                <a:sym typeface="Times New Roman"/>
              </a:rPr>
              <a:t>, </a:t>
            </a:r>
            <a:r>
              <a:rPr lang="en-US" u="sng" dirty="0">
                <a:solidFill>
                  <a:schemeClr val="hlink"/>
                </a:solidFill>
                <a:latin typeface="Times New Roman"/>
                <a:ea typeface="Times New Roman"/>
                <a:cs typeface="Times New Roman"/>
                <a:sym typeface="Times New Roman"/>
                <a:hlinkClick r:id="rId4"/>
              </a:rPr>
              <a:t>oncologynews.com.au</a:t>
            </a:r>
            <a:endParaRPr dirty="0">
              <a:latin typeface="Times New Roman"/>
              <a:ea typeface="Times New Roman"/>
              <a:cs typeface="Times New Roman"/>
              <a:sym typeface="Times New Roman"/>
            </a:endParaRPr>
          </a:p>
        </p:txBody>
      </p:sp>
      <p:sp>
        <p:nvSpPr>
          <p:cNvPr id="239" name="Google Shape;239;g8e1944ab35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fca1f162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This is a simple program written by a high school student that will transcribe and translate a DNA sequence. Students can open the link and enter their DNA sequences into the program for a quick transcription/translation. Students just need to match the resulting 3 letter amino acid abbreviations to the 1 letter abbreviations. </a:t>
            </a:r>
            <a:br>
              <a:rPr lang="en-US" dirty="0">
                <a:latin typeface="Times New Roman"/>
                <a:ea typeface="Times New Roman"/>
                <a:cs typeface="Times New Roman"/>
                <a:sym typeface="Times New Roman"/>
              </a:rPr>
            </a:br>
            <a:r>
              <a:rPr lang="en-US" sz="1200" dirty="0">
                <a:solidFill>
                  <a:schemeClr val="dk1"/>
                </a:solidFill>
                <a:latin typeface="Times New Roman"/>
                <a:ea typeface="Times New Roman"/>
                <a:cs typeface="Times New Roman"/>
                <a:sym typeface="Times New Roman"/>
              </a:rPr>
              <a:t>Example: AGA ACA TAA CTC TTA ACA CTC TAA AGA CCA GCA CTC CGA TGA  Decodes to</a:t>
            </a:r>
            <a:r>
              <a:rPr lang="en-US" sz="1200" b="0" dirty="0">
                <a:solidFill>
                  <a:schemeClr val="dk1"/>
                </a:solidFill>
                <a:latin typeface="Times New Roman"/>
                <a:ea typeface="Times New Roman"/>
                <a:cs typeface="Times New Roman"/>
                <a:sym typeface="Times New Roman"/>
              </a:rPr>
              <a:t>:</a:t>
            </a:r>
            <a:r>
              <a:rPr lang="en-US" sz="1200" b="1" dirty="0">
                <a:solidFill>
                  <a:schemeClr val="dk1"/>
                </a:solidFill>
                <a:latin typeface="Times New Roman"/>
                <a:ea typeface="Times New Roman"/>
                <a:cs typeface="Times New Roman"/>
                <a:sym typeface="Times New Roman"/>
              </a:rPr>
              <a:t> Science is great</a:t>
            </a:r>
            <a:endParaRPr sz="1200" b="1"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
        <p:nvSpPr>
          <p:cNvPr id="395" name="Google Shape;395;g6fca1f162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Ask students what they think would happen if there was a mutation (mistake in sequence resulting in a permanent change in  the DNA’s code).</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Students brainstorm and teacher helps them to understand that mutations can lead to a change in the cell’s structure, function, or regulation.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Image from </a:t>
            </a:r>
            <a:r>
              <a:rPr lang="en-US" sz="1200" u="sng" dirty="0">
                <a:solidFill>
                  <a:schemeClr val="hlink"/>
                </a:solidFill>
                <a:latin typeface="Times New Roman"/>
                <a:ea typeface="Times New Roman"/>
                <a:cs typeface="Times New Roman"/>
                <a:sym typeface="Times New Roman"/>
                <a:hlinkClick r:id="rId3"/>
              </a:rPr>
              <a:t>innovativegenomics.org</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
        <p:nvSpPr>
          <p:cNvPr id="403" name="Google Shape;40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651b3888d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Review mutation definition. The next 2 slides discuss some of the most common mutation types.</a:t>
            </a:r>
            <a:endParaRPr dirty="0"/>
          </a:p>
          <a:p>
            <a:pPr marL="0" lvl="0" indent="0" algn="l" rtl="0">
              <a:lnSpc>
                <a:spcPct val="100000"/>
              </a:lnSpc>
              <a:spcBef>
                <a:spcPts val="0"/>
              </a:spcBef>
              <a:spcAft>
                <a:spcPts val="0"/>
              </a:spcAft>
              <a:buSzPts val="1100"/>
              <a:buNone/>
            </a:pPr>
            <a:r>
              <a:rPr lang="en-US" dirty="0"/>
              <a:t>Images from </a:t>
            </a:r>
            <a:r>
              <a:rPr lang="en-US" u="sng" dirty="0">
                <a:solidFill>
                  <a:schemeClr val="hlink"/>
                </a:solidFill>
                <a:hlinkClick r:id="rId3"/>
              </a:rPr>
              <a:t>nuclear-news.net</a:t>
            </a:r>
            <a:r>
              <a:rPr lang="en-US" dirty="0"/>
              <a:t>, </a:t>
            </a:r>
            <a:endParaRPr dirty="0"/>
          </a:p>
          <a:p>
            <a:pPr marL="0" lvl="0" indent="0" algn="l" rtl="0">
              <a:lnSpc>
                <a:spcPct val="100000"/>
              </a:lnSpc>
              <a:spcBef>
                <a:spcPts val="0"/>
              </a:spcBef>
              <a:spcAft>
                <a:spcPts val="0"/>
              </a:spcAft>
              <a:buSzPts val="1100"/>
              <a:buNone/>
            </a:pPr>
            <a:endParaRPr dirty="0"/>
          </a:p>
        </p:txBody>
      </p:sp>
      <p:sp>
        <p:nvSpPr>
          <p:cNvPr id="412" name="Google Shape;412;g651b3888d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4280dd04b_0_2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Substitution mutations are the most common type of gene mutation. Note the 3 different forms: </a:t>
            </a:r>
            <a:r>
              <a:rPr lang="en-US" b="1" dirty="0">
                <a:latin typeface="Times New Roman"/>
                <a:ea typeface="Times New Roman"/>
                <a:cs typeface="Times New Roman"/>
                <a:sym typeface="Times New Roman"/>
              </a:rPr>
              <a:t>Silent:</a:t>
            </a:r>
            <a:r>
              <a:rPr lang="en-US" dirty="0">
                <a:latin typeface="Times New Roman"/>
                <a:ea typeface="Times New Roman"/>
                <a:cs typeface="Times New Roman"/>
                <a:sym typeface="Times New Roman"/>
              </a:rPr>
              <a:t> no change in the protein. </a:t>
            </a:r>
            <a:r>
              <a:rPr lang="en-US" b="1" dirty="0">
                <a:latin typeface="Times New Roman"/>
                <a:ea typeface="Times New Roman"/>
                <a:cs typeface="Times New Roman"/>
                <a:sym typeface="Times New Roman"/>
              </a:rPr>
              <a:t>Missense:</a:t>
            </a:r>
            <a:r>
              <a:rPr lang="en-US" dirty="0">
                <a:latin typeface="Times New Roman"/>
                <a:ea typeface="Times New Roman"/>
                <a:cs typeface="Times New Roman"/>
                <a:sym typeface="Times New Roman"/>
              </a:rPr>
              <a:t> the resulting protein has an </a:t>
            </a:r>
            <a:r>
              <a:rPr lang="en-US" dirty="0" err="1">
                <a:latin typeface="Times New Roman"/>
                <a:ea typeface="Times New Roman"/>
                <a:cs typeface="Times New Roman"/>
                <a:sym typeface="Times New Roman"/>
              </a:rPr>
              <a:t>an</a:t>
            </a:r>
            <a:r>
              <a:rPr lang="en-US" dirty="0">
                <a:latin typeface="Times New Roman"/>
                <a:ea typeface="Times New Roman"/>
                <a:cs typeface="Times New Roman"/>
                <a:sym typeface="Times New Roman"/>
              </a:rPr>
              <a:t> altered function. </a:t>
            </a:r>
            <a:r>
              <a:rPr lang="en-US" b="1" dirty="0">
                <a:latin typeface="Times New Roman"/>
                <a:ea typeface="Times New Roman"/>
                <a:cs typeface="Times New Roman"/>
                <a:sym typeface="Times New Roman"/>
              </a:rPr>
              <a:t>Nonsense:</a:t>
            </a:r>
            <a:r>
              <a:rPr lang="en-US" dirty="0">
                <a:latin typeface="Times New Roman"/>
                <a:ea typeface="Times New Roman"/>
                <a:cs typeface="Times New Roman"/>
                <a:sym typeface="Times New Roman"/>
              </a:rPr>
              <a:t> an incomplete protein without function. Point out that the results of a single base pair substitution can range from  harmless to catastrophic.</a:t>
            </a:r>
            <a:endParaRPr dirty="0">
              <a:latin typeface="Times New Roman"/>
              <a:ea typeface="Times New Roman"/>
              <a:cs typeface="Times New Roman"/>
              <a:sym typeface="Times New Roman"/>
            </a:endParaRPr>
          </a:p>
        </p:txBody>
      </p:sp>
      <p:sp>
        <p:nvSpPr>
          <p:cNvPr id="422" name="Google Shape;422;g64280dd04b_0_2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069230d74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Insertions and deletions, also called “indels”, are the most serious type of mutations because they cause a “</a:t>
            </a:r>
            <a:r>
              <a:rPr lang="en-US" dirty="0" err="1">
                <a:latin typeface="Times New Roman"/>
                <a:ea typeface="Times New Roman"/>
                <a:cs typeface="Times New Roman"/>
                <a:sym typeface="Times New Roman"/>
              </a:rPr>
              <a:t>frameshift”.The</a:t>
            </a:r>
            <a:r>
              <a:rPr lang="en-US" dirty="0">
                <a:latin typeface="Times New Roman"/>
                <a:ea typeface="Times New Roman"/>
                <a:cs typeface="Times New Roman"/>
                <a:sym typeface="Times New Roman"/>
              </a:rPr>
              <a:t> example on the slide illustrates how a change in reading frame can result in a nonsense sequence. </a:t>
            </a:r>
            <a:endParaRPr dirty="0">
              <a:latin typeface="Times New Roman"/>
              <a:ea typeface="Times New Roman"/>
              <a:cs typeface="Times New Roman"/>
              <a:sym typeface="Times New Roman"/>
            </a:endParaRPr>
          </a:p>
        </p:txBody>
      </p:sp>
      <p:sp>
        <p:nvSpPr>
          <p:cNvPr id="434" name="Google Shape;434;g7069230d74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4280dd04b_0_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Students should have the Mutation handout to complete. Depending on the time frame you may want to review the steps of the previous decoding activity. </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Images from </a:t>
            </a:r>
            <a:r>
              <a:rPr lang="en-US" u="sng" dirty="0">
                <a:solidFill>
                  <a:schemeClr val="hlink"/>
                </a:solidFill>
                <a:latin typeface="Times New Roman"/>
                <a:ea typeface="Times New Roman"/>
                <a:cs typeface="Times New Roman"/>
                <a:sym typeface="Times New Roman"/>
                <a:hlinkClick r:id="rId3"/>
              </a:rPr>
              <a:t>yourgenome.org</a:t>
            </a:r>
            <a:r>
              <a:rPr lang="en-US" dirty="0">
                <a:latin typeface="Times New Roman"/>
                <a:ea typeface="Times New Roman"/>
                <a:cs typeface="Times New Roman"/>
                <a:sym typeface="Times New Roman"/>
              </a:rPr>
              <a:t>, </a:t>
            </a:r>
            <a:r>
              <a:rPr lang="en-US" u="sng" dirty="0">
                <a:solidFill>
                  <a:schemeClr val="hlink"/>
                </a:solidFill>
                <a:latin typeface="Times New Roman"/>
                <a:ea typeface="Times New Roman"/>
                <a:cs typeface="Times New Roman"/>
                <a:sym typeface="Times New Roman"/>
                <a:hlinkClick r:id="rId4"/>
              </a:rPr>
              <a:t>mccarrison.com</a:t>
            </a:r>
            <a:endParaRPr dirty="0">
              <a:latin typeface="Times New Roman"/>
              <a:ea typeface="Times New Roman"/>
              <a:cs typeface="Times New Roman"/>
              <a:sym typeface="Times New Roman"/>
            </a:endParaRPr>
          </a:p>
        </p:txBody>
      </p:sp>
      <p:sp>
        <p:nvSpPr>
          <p:cNvPr id="451" name="Google Shape;451;g64280dd04b_0_3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f44b15c8b_2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Times New Roman"/>
                <a:ea typeface="Times New Roman"/>
                <a:cs typeface="Times New Roman"/>
                <a:sym typeface="Times New Roman"/>
              </a:rPr>
              <a:t>Depending on how much time has gone by you may want to quickly review the protein coding activity. Point out that the first sequence provided codes for the normal protein. The following sequences are the mutated versions so once they’ve solved this first sequence all they need to do is identify the codon with the mutation and see how it changes the sentence. </a:t>
            </a:r>
            <a:endParaRPr>
              <a:latin typeface="Times New Roman"/>
              <a:ea typeface="Times New Roman"/>
              <a:cs typeface="Times New Roman"/>
              <a:sym typeface="Times New Roman"/>
            </a:endParaRPr>
          </a:p>
        </p:txBody>
      </p:sp>
      <p:sp>
        <p:nvSpPr>
          <p:cNvPr id="461" name="Google Shape;461;g8f44b15c8b_2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069230d74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Times New Roman"/>
                <a:ea typeface="Times New Roman"/>
                <a:cs typeface="Times New Roman"/>
                <a:sym typeface="Times New Roman"/>
              </a:rPr>
              <a:t>Only a small number of genes in the human genome are associated with cancer. What types of genes are mutated in cancer? (Overview on next slide.)</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a:latin typeface="Times New Roman"/>
                <a:ea typeface="Times New Roman"/>
                <a:cs typeface="Times New Roman"/>
                <a:sym typeface="Times New Roman"/>
              </a:rPr>
              <a:t>Image from </a:t>
            </a:r>
            <a:r>
              <a:rPr lang="en-US" u="sng">
                <a:solidFill>
                  <a:schemeClr val="hlink"/>
                </a:solidFill>
                <a:latin typeface="Times New Roman"/>
                <a:ea typeface="Times New Roman"/>
                <a:cs typeface="Times New Roman"/>
                <a:sym typeface="Times New Roman"/>
                <a:hlinkClick r:id="rId3"/>
              </a:rPr>
              <a:t>ubooks.com</a:t>
            </a:r>
            <a:endParaRPr>
              <a:latin typeface="Times New Roman"/>
              <a:ea typeface="Times New Roman"/>
              <a:cs typeface="Times New Roman"/>
              <a:sym typeface="Times New Roman"/>
            </a:endParaRPr>
          </a:p>
        </p:txBody>
      </p:sp>
      <p:sp>
        <p:nvSpPr>
          <p:cNvPr id="470" name="Google Shape;470;g7069230d74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4280dd04b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Times New Roman"/>
                <a:ea typeface="Times New Roman"/>
                <a:cs typeface="Times New Roman"/>
                <a:sym typeface="Times New Roman"/>
              </a:rPr>
              <a:t>Review information on slide with students.</a:t>
            </a:r>
            <a:endParaRPr>
              <a:latin typeface="Times New Roman"/>
              <a:ea typeface="Times New Roman"/>
              <a:cs typeface="Times New Roman"/>
              <a:sym typeface="Times New Roman"/>
            </a:endParaRPr>
          </a:p>
        </p:txBody>
      </p:sp>
      <p:sp>
        <p:nvSpPr>
          <p:cNvPr id="479" name="Google Shape;479;g64280dd04b_0_3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069230d74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solidFill>
                  <a:srgbClr val="21242C"/>
                </a:solidFill>
                <a:highlight>
                  <a:srgbClr val="FFFFFF"/>
                </a:highlight>
                <a:latin typeface="Times New Roman"/>
                <a:ea typeface="Times New Roman"/>
                <a:cs typeface="Times New Roman"/>
                <a:sym typeface="Times New Roman"/>
              </a:rPr>
              <a:t>Cancer is caused by uncontrolled cell division. Its development and progression are usually linked to a series of mutations in genes that control the cell cycle.</a:t>
            </a:r>
            <a:endParaRPr sz="700" dirty="0">
              <a:latin typeface="Times New Roman"/>
              <a:ea typeface="Times New Roman"/>
              <a:cs typeface="Times New Roman"/>
              <a:sym typeface="Times New Roman"/>
            </a:endParaRPr>
          </a:p>
        </p:txBody>
      </p:sp>
      <p:sp>
        <p:nvSpPr>
          <p:cNvPr id="487" name="Google Shape;487;g7069230d74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fc79fb2e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Times New Roman"/>
                <a:ea typeface="Times New Roman"/>
                <a:cs typeface="Times New Roman"/>
                <a:sym typeface="Times New Roman"/>
              </a:rPr>
              <a:t>We are talking about cancer because it is a really big deal. (Read slide statistics.) </a:t>
            </a:r>
            <a:r>
              <a:rPr lang="en-US">
                <a:solidFill>
                  <a:schemeClr val="dk1"/>
                </a:solidFill>
                <a:latin typeface="Times New Roman"/>
                <a:ea typeface="Times New Roman"/>
                <a:cs typeface="Times New Roman"/>
                <a:sym typeface="Times New Roman"/>
              </a:rPr>
              <a:t> These numbers represent human lives and community resources. In the US alone, people die of cancer at a rate greater than one per second. These numbers represent moms, dads, sons, daughters, our relatives, friends and perhaps ourselves. </a:t>
            </a:r>
            <a:r>
              <a:rPr lang="en-US" b="1">
                <a:solidFill>
                  <a:schemeClr val="dk1"/>
                </a:solidFill>
                <a:latin typeface="Times New Roman"/>
                <a:ea typeface="Times New Roman"/>
                <a:cs typeface="Times New Roman"/>
                <a:sym typeface="Times New Roman"/>
              </a:rPr>
              <a:t>The human and financial burden of cancer is enormous and impacts us all. </a:t>
            </a:r>
            <a:endParaRPr b="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
        <p:nvSpPr>
          <p:cNvPr id="249" name="Google Shape;249;g6fc79fb2e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7069230d74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genes that control cell cycle checkpoints play an important role in cancer development.</a:t>
            </a:r>
            <a:endParaRPr/>
          </a:p>
        </p:txBody>
      </p:sp>
      <p:sp>
        <p:nvSpPr>
          <p:cNvPr id="496" name="Google Shape;496;g7069230d74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7069230d74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Students should have the following worksheet before independently accessing the link on the slide. </a:t>
            </a:r>
            <a:r>
              <a:rPr lang="en-US" sz="1200" u="sng">
                <a:solidFill>
                  <a:srgbClr val="1155CC"/>
                </a:solidFill>
                <a:latin typeface="Times New Roman"/>
                <a:ea typeface="Times New Roman"/>
                <a:cs typeface="Times New Roman"/>
                <a:sym typeface="Times New Roman"/>
                <a:hlinkClick r:id="rId3"/>
              </a:rPr>
              <a:t>https://www.biointeractive.org/sites/default/files/Cellcycle-Overview.pdf</a:t>
            </a:r>
            <a:endParaRPr/>
          </a:p>
        </p:txBody>
      </p:sp>
      <p:sp>
        <p:nvSpPr>
          <p:cNvPr id="506" name="Google Shape;506;g7069230d74_1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6fca1f162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00050" marR="0" lvl="0" indent="0" algn="l" rtl="0">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Optional virtual lab: Students can look beyond the molecular level to how these genetic changes manifest on an observable level in cell samples from normal tissues and cancer tissues and calculate the difference in mitotic index which is an indicator of the number of cells actively dividing. Cancer cells have a higher mitotic index. The mitotic index is an important prognostic tool. Provide worksheet from link: </a:t>
            </a:r>
            <a:r>
              <a:rPr lang="en-US" u="sng" dirty="0">
                <a:solidFill>
                  <a:srgbClr val="0563C1"/>
                </a:solidFill>
                <a:latin typeface="Calibri"/>
                <a:ea typeface="Calibri"/>
                <a:cs typeface="Calibri"/>
                <a:sym typeface="Calibri"/>
                <a:hlinkClick r:id="rId3"/>
              </a:rPr>
              <a:t>https://www.fsusd.org/cms/lib03/CA01001943/Centricity/Domain/2127/Cancer%20and%20Cell%20Cycle%20Virtual%20Lab.docx</a:t>
            </a:r>
            <a:r>
              <a:rPr lang="en-US" dirty="0">
                <a:solidFill>
                  <a:schemeClr val="dk1"/>
                </a:solidFill>
                <a:latin typeface="Calibri"/>
                <a:ea typeface="Calibri"/>
                <a:cs typeface="Calibri"/>
                <a:sym typeface="Calibri"/>
              </a:rPr>
              <a:t> </a:t>
            </a:r>
            <a:endParaRPr dirty="0"/>
          </a:p>
        </p:txBody>
      </p:sp>
      <p:sp>
        <p:nvSpPr>
          <p:cNvPr id="514" name="Google Shape;514;g6fca1f162e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Students  should have been provided with the student handout “Socioeconomics and Cancer” as preparatory reading for this lesson.</a:t>
            </a:r>
            <a:endParaRPr/>
          </a:p>
        </p:txBody>
      </p:sp>
      <p:sp>
        <p:nvSpPr>
          <p:cNvPr id="522" name="Google Shape;5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7069230d74_1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US" dirty="0">
                <a:solidFill>
                  <a:schemeClr val="dk1"/>
                </a:solidFill>
                <a:latin typeface="Calibri"/>
                <a:ea typeface="Calibri"/>
                <a:cs typeface="Calibri"/>
                <a:sym typeface="Calibri"/>
              </a:rPr>
              <a:t>Facilitate a discussion about how socioeconomic factors can impact a person’s health. Students could Turn and Talk first before holding a whole class discussion. What do students wonder about? What data would they need to answer those questions? A</a:t>
            </a:r>
            <a:r>
              <a:rPr lang="en-US" dirty="0">
                <a:solidFill>
                  <a:schemeClr val="dk1"/>
                </a:solidFill>
                <a:highlight>
                  <a:srgbClr val="FFFFFF"/>
                </a:highlight>
                <a:latin typeface="Calibri"/>
                <a:ea typeface="Calibri"/>
                <a:cs typeface="Calibri"/>
                <a:sym typeface="Calibri"/>
              </a:rPr>
              <a:t>dditional information on cancer disparities and contributing factors is available from the National Cancer Institute. This would make a great additional student reading if you would like to go into more depth on this topic. </a:t>
            </a:r>
          </a:p>
          <a:p>
            <a:pPr marL="0" lvl="0" indent="0" algn="l" rtl="0">
              <a:lnSpc>
                <a:spcPct val="107916"/>
              </a:lnSpc>
              <a:spcBef>
                <a:spcPts val="0"/>
              </a:spcBef>
              <a:spcAft>
                <a:spcPts val="0"/>
              </a:spcAft>
              <a:buNone/>
            </a:pPr>
            <a:r>
              <a:rPr lang="en-US" dirty="0">
                <a:solidFill>
                  <a:schemeClr val="dk1"/>
                </a:solidFill>
                <a:highlight>
                  <a:srgbClr val="FFFFFF"/>
                </a:highlight>
                <a:latin typeface="Calibri"/>
                <a:ea typeface="Calibri"/>
                <a:cs typeface="Calibri"/>
                <a:sym typeface="Calibri"/>
              </a:rPr>
              <a:t>Image from</a:t>
            </a:r>
            <a:r>
              <a:rPr lang="en-US" u="sng" dirty="0">
                <a:solidFill>
                  <a:schemeClr val="hlink"/>
                </a:solidFill>
                <a:highlight>
                  <a:srgbClr val="FFFFFF"/>
                </a:highlight>
                <a:latin typeface="Calibri"/>
                <a:ea typeface="Calibri"/>
                <a:cs typeface="Calibri"/>
                <a:sym typeface="Calibri"/>
                <a:hlinkClick r:id="rId3"/>
              </a:rPr>
              <a:t> hcinnovationgroup.com</a:t>
            </a:r>
            <a:endParaRPr dirty="0">
              <a:solidFill>
                <a:schemeClr val="dk1"/>
              </a:solidFill>
              <a:highlight>
                <a:srgbClr val="FFFFFF"/>
              </a:highlight>
              <a:latin typeface="Calibri"/>
              <a:ea typeface="Calibri"/>
              <a:cs typeface="Calibri"/>
              <a:sym typeface="Calibri"/>
            </a:endParaRPr>
          </a:p>
          <a:p>
            <a:pPr marL="457200" lvl="0" indent="0" algn="l" rtl="0">
              <a:lnSpc>
                <a:spcPct val="107916"/>
              </a:lnSpc>
              <a:spcBef>
                <a:spcPts val="800"/>
              </a:spcBef>
              <a:spcAft>
                <a:spcPts val="0"/>
              </a:spcAft>
              <a:buNone/>
            </a:pPr>
            <a:endParaRPr dirty="0">
              <a:solidFill>
                <a:schemeClr val="dk1"/>
              </a:solidFill>
              <a:highlight>
                <a:srgbClr val="FFFFFF"/>
              </a:highlight>
              <a:latin typeface="Calibri"/>
              <a:ea typeface="Calibri"/>
              <a:cs typeface="Calibri"/>
              <a:sym typeface="Calibri"/>
            </a:endParaRPr>
          </a:p>
          <a:p>
            <a:pPr marL="0" lvl="0" indent="0" algn="l" rtl="0">
              <a:lnSpc>
                <a:spcPct val="100000"/>
              </a:lnSpc>
              <a:spcBef>
                <a:spcPts val="800"/>
              </a:spcBef>
              <a:spcAft>
                <a:spcPts val="0"/>
              </a:spcAft>
              <a:buSzPts val="1100"/>
              <a:buNone/>
            </a:pPr>
            <a:endParaRPr dirty="0"/>
          </a:p>
        </p:txBody>
      </p:sp>
      <p:sp>
        <p:nvSpPr>
          <p:cNvPr id="530" name="Google Shape;530;g7069230d74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7069230d74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Introduce the mini-project as outlined in the lesson plan. </a:t>
            </a:r>
            <a:r>
              <a:rPr lang="en-US" dirty="0">
                <a:solidFill>
                  <a:schemeClr val="dk1"/>
                </a:solidFill>
                <a:latin typeface="Times New Roman"/>
                <a:ea typeface="Times New Roman"/>
                <a:cs typeface="Times New Roman"/>
                <a:sym typeface="Times New Roman"/>
              </a:rPr>
              <a:t>The mini-project extends students’ focus from cancer as a molecular disease to thinking about the global burden of cancer as a disease.  Share these resources to use as a starting point for their research. This project can be extended to an additional class period, if desired, by providing additional time for in-class research and/or by asking students to also complete the optional </a:t>
            </a:r>
            <a:r>
              <a:rPr lang="en-US" i="1" dirty="0">
                <a:solidFill>
                  <a:schemeClr val="dk1"/>
                </a:solidFill>
                <a:latin typeface="Times New Roman"/>
                <a:ea typeface="Times New Roman"/>
                <a:cs typeface="Times New Roman"/>
                <a:sym typeface="Times New Roman"/>
              </a:rPr>
              <a:t>Student Handout: Global Health Disparities. </a:t>
            </a:r>
            <a:r>
              <a:rPr lang="en-US" dirty="0">
                <a:solidFill>
                  <a:schemeClr val="dk1"/>
                </a:solidFill>
                <a:latin typeface="Times New Roman"/>
                <a:ea typeface="Times New Roman"/>
                <a:cs typeface="Times New Roman"/>
                <a:sym typeface="Times New Roman"/>
              </a:rPr>
              <a:t>This handout engages students in activities that are a great lead-in to the mini-project.</a:t>
            </a:r>
            <a:endParaRPr dirty="0">
              <a:latin typeface="Times New Roman"/>
              <a:ea typeface="Times New Roman"/>
              <a:cs typeface="Times New Roman"/>
              <a:sym typeface="Times New Roman"/>
            </a:endParaRPr>
          </a:p>
        </p:txBody>
      </p:sp>
      <p:sp>
        <p:nvSpPr>
          <p:cNvPr id="539" name="Google Shape;539;g7069230d74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e205122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We’ve all picked up some general ideas about cancer from family, friends, tv, and the internet - and maybe even formed some specific beliefs. Some of your beliefs are probably right and others may be totally wrong. Let’s go through them. (Full Cancer T/F slide deck may be used here.)</a:t>
            </a:r>
            <a:endParaRPr/>
          </a:p>
        </p:txBody>
      </p:sp>
      <p:sp>
        <p:nvSpPr>
          <p:cNvPr id="256" name="Google Shape;256;g8e205122f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e205122f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Cancer is caused by an accumulation of mutations in genes that normally control the growth and death of cells. Certain lifestyle and environmental factors can change, or mutate, normal genes into genes that allow and promote the growth of cancer.</a:t>
            </a:r>
            <a:endParaRPr>
              <a:latin typeface="Times New Roman"/>
              <a:ea typeface="Times New Roman"/>
              <a:cs typeface="Times New Roman"/>
              <a:sym typeface="Times New Roman"/>
            </a:endParaRPr>
          </a:p>
          <a:p>
            <a:pPr marL="457200" lvl="0" indent="0" algn="l" rtl="0">
              <a:spcBef>
                <a:spcPts val="0"/>
              </a:spcBef>
              <a:spcAft>
                <a:spcPts val="0"/>
              </a:spcAft>
              <a:buNone/>
            </a:pPr>
            <a:endParaRPr/>
          </a:p>
        </p:txBody>
      </p:sp>
      <p:sp>
        <p:nvSpPr>
          <p:cNvPr id="263" name="Google Shape;263;g8e205122f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For the next few days we are going to look more closely at cancer as a real-life application of our knowledge about DNA as the carrier of biological information. Then we’ll use this scientific knowledge to help us understand why, although we are all at risk of acquiring cancer, different populations bear a disproportionate burden of cancer.</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Images from </a:t>
            </a:r>
            <a:r>
              <a:rPr lang="en-US" u="sng" dirty="0">
                <a:solidFill>
                  <a:schemeClr val="hlink"/>
                </a:solidFill>
                <a:latin typeface="Times New Roman"/>
                <a:ea typeface="Times New Roman"/>
                <a:cs typeface="Times New Roman"/>
                <a:sym typeface="Times New Roman"/>
                <a:hlinkClick r:id="rId3"/>
              </a:rPr>
              <a:t>hsph.harvard.edu</a:t>
            </a:r>
            <a:r>
              <a:rPr lang="en-US" dirty="0">
                <a:latin typeface="Times New Roman"/>
                <a:ea typeface="Times New Roman"/>
                <a:cs typeface="Times New Roman"/>
                <a:sym typeface="Times New Roman"/>
              </a:rPr>
              <a:t>, </a:t>
            </a:r>
            <a:r>
              <a:rPr lang="en-US" u="sng" dirty="0">
                <a:solidFill>
                  <a:schemeClr val="hlink"/>
                </a:solidFill>
                <a:latin typeface="Times New Roman"/>
                <a:ea typeface="Times New Roman"/>
                <a:cs typeface="Times New Roman"/>
                <a:sym typeface="Times New Roman"/>
                <a:hlinkClick r:id="rId3"/>
              </a:rPr>
              <a:t>amnh.org</a:t>
            </a:r>
            <a:endParaRPr dirty="0">
              <a:latin typeface="Times New Roman"/>
              <a:ea typeface="Times New Roman"/>
              <a:cs typeface="Times New Roman"/>
              <a:sym typeface="Times New Roman"/>
            </a:endParaRPr>
          </a:p>
        </p:txBody>
      </p:sp>
      <p:sp>
        <p:nvSpPr>
          <p:cNvPr id="270" name="Google Shape;27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Some of the questions we will be asking today.</a:t>
            </a:r>
            <a:endParaRPr/>
          </a:p>
        </p:txBody>
      </p:sp>
      <p:sp>
        <p:nvSpPr>
          <p:cNvPr id="281" name="Google Shape;2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652b12f04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Ask students: What types of events might cause these mutations? Can you think of </a:t>
            </a:r>
            <a:r>
              <a:rPr lang="en-US" sz="1200" dirty="0" err="1">
                <a:solidFill>
                  <a:schemeClr val="dk1"/>
                </a:solidFill>
                <a:latin typeface="Times New Roman"/>
                <a:ea typeface="Times New Roman"/>
                <a:cs typeface="Times New Roman"/>
                <a:sym typeface="Times New Roman"/>
              </a:rPr>
              <a:t>behaviours</a:t>
            </a:r>
            <a:r>
              <a:rPr lang="en-US" sz="1200" dirty="0">
                <a:solidFill>
                  <a:schemeClr val="dk1"/>
                </a:solidFill>
                <a:latin typeface="Times New Roman"/>
                <a:ea typeface="Times New Roman"/>
                <a:cs typeface="Times New Roman"/>
                <a:sym typeface="Times New Roman"/>
              </a:rPr>
              <a:t> or activities that you have been warned about because they might cause cancer? </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Cancer risk factors fall into 3 categories: physical, chemical and biological. Do these categories help you think of any risk factors? What category does each type of event fall into? </a:t>
            </a: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Image from </a:t>
            </a:r>
            <a:r>
              <a:rPr lang="en-US" sz="1200" u="sng" dirty="0">
                <a:solidFill>
                  <a:schemeClr val="hlink"/>
                </a:solidFill>
                <a:latin typeface="Times New Roman"/>
                <a:ea typeface="Times New Roman"/>
                <a:cs typeface="Times New Roman"/>
                <a:sym typeface="Times New Roman"/>
                <a:hlinkClick r:id="rId3"/>
              </a:rPr>
              <a:t>thoughtco.com</a:t>
            </a:r>
            <a:endParaRPr sz="12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
        <p:nvSpPr>
          <p:cNvPr id="289" name="Google Shape;289;g652b12f04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4280dd04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If students mentioned inherited mutations let them know they were right. Only a very small number of cancers are considered hereditary. The cancer itself is not inherited - just an increased risk. Cancer results from an accumulation of mutations in a single cell. A person with an inherited risk factor starts with a predisposing mutation in every cell. </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Image from </a:t>
            </a:r>
            <a:r>
              <a:rPr lang="en-US" u="sng" dirty="0">
                <a:solidFill>
                  <a:schemeClr val="hlink"/>
                </a:solidFill>
                <a:latin typeface="Times New Roman"/>
                <a:ea typeface="Times New Roman"/>
                <a:cs typeface="Times New Roman"/>
                <a:sym typeface="Times New Roman"/>
                <a:hlinkClick r:id="rId3"/>
              </a:rPr>
              <a:t>openpressbooks.com</a:t>
            </a:r>
            <a:endParaRPr dirty="0">
              <a:latin typeface="Times New Roman"/>
              <a:ea typeface="Times New Roman"/>
              <a:cs typeface="Times New Roman"/>
              <a:sym typeface="Times New Roman"/>
            </a:endParaRPr>
          </a:p>
        </p:txBody>
      </p:sp>
      <p:sp>
        <p:nvSpPr>
          <p:cNvPr id="297" name="Google Shape;297;g64280dd04b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g64280dd04b_0_79"/>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8" name="Google Shape;88;g64280dd04b_0_7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9" name="Google Shape;89;g64280dd04b_0_7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g64280dd04b_0_7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g64280dd04b_0_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g64280dd04b_0_7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g64280dd04b_0_7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g64280dd04b_0_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64280dd04b_0_8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8" name="Google Shape;98;g64280dd04b_0_8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g64280dd04b_0_8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g64280dd04b_0_8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g64280dd04b_0_8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64280dd04b_0_91"/>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4" name="Google Shape;104;g64280dd04b_0_91"/>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Google Shape;105;g64280dd04b_0_9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g64280dd04b_0_9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g64280dd04b_0_9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64280dd04b_0_9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0" name="Google Shape;110;g64280dd04b_0_97"/>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g64280dd04b_0_97"/>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g64280dd04b_0_9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g64280dd04b_0_9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g64280dd04b_0_9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64280dd04b_0_10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7" name="Google Shape;117;g64280dd04b_0_104"/>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Google Shape;118;g64280dd04b_0_104"/>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Google Shape;119;g64280dd04b_0_104"/>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Google Shape;120;g64280dd04b_0_104"/>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Google Shape;121;g64280dd04b_0_10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g64280dd04b_0_10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g64280dd04b_0_1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64280dd04b_0_1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6" name="Google Shape;126;g64280dd04b_0_1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g64280dd04b_0_1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g64280dd04b_0_1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64280dd04b_0_118"/>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1" name="Google Shape;131;g64280dd04b_0_118"/>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g64280dd04b_0_118"/>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3" name="Google Shape;133;g64280dd04b_0_1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g64280dd04b_0_1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g64280dd04b_0_1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64280dd04b_0_125"/>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8" name="Google Shape;138;g64280dd04b_0_12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g64280dd04b_0_125"/>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0" name="Google Shape;140;g64280dd04b_0_12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g64280dd04b_0_1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g64280dd04b_0_1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64280dd04b_0_13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5" name="Google Shape;145;g64280dd04b_0_132"/>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g64280dd04b_0_13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g64280dd04b_0_13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g64280dd04b_0_1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64280dd04b_0_138"/>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1" name="Google Shape;151;g64280dd04b_0_138"/>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g64280dd04b_0_13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g64280dd04b_0_13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g64280dd04b_0_1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g8f44b15c8b_2_29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g8f44b15c8b_2_29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g8f44b15c8b_2_29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g8f44b15c8b_2_29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g8f44b15c8b_2_2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7"/>
        <p:cNvGrpSpPr/>
        <p:nvPr/>
      </p:nvGrpSpPr>
      <p:grpSpPr>
        <a:xfrm>
          <a:off x="0" y="0"/>
          <a:ext cx="0" cy="0"/>
          <a:chOff x="0" y="0"/>
          <a:chExt cx="0" cy="0"/>
        </a:xfrm>
      </p:grpSpPr>
      <p:sp>
        <p:nvSpPr>
          <p:cNvPr id="168" name="Google Shape;168;g8f44b15c8b_2_3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g8f44b15c8b_2_3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70" name="Google Shape;170;g8f44b15c8b_2_30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g8f44b15c8b_2_30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g8f44b15c8b_2_3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g8f44b15c8b_2_30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4000"/>
              <a:buFont typeface="Calibri"/>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g8f44b15c8b_2_30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76" name="Google Shape;176;g8f44b15c8b_2_30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g8f44b15c8b_2_30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g8f44b15c8b_2_3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9"/>
        <p:cNvGrpSpPr/>
        <p:nvPr/>
      </p:nvGrpSpPr>
      <p:grpSpPr>
        <a:xfrm>
          <a:off x="0" y="0"/>
          <a:ext cx="0" cy="0"/>
          <a:chOff x="0" y="0"/>
          <a:chExt cx="0" cy="0"/>
        </a:xfrm>
      </p:grpSpPr>
      <p:sp>
        <p:nvSpPr>
          <p:cNvPr id="180" name="Google Shape;180;g8f44b15c8b_2_3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g8f44b15c8b_2_31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82" name="Google Shape;182;g8f44b15c8b_2_313"/>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83" name="Google Shape;183;g8f44b15c8b_2_3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4" name="Google Shape;184;g8f44b15c8b_2_3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g8f44b15c8b_2_3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
        <p:cNvGrpSpPr/>
        <p:nvPr/>
      </p:nvGrpSpPr>
      <p:grpSpPr>
        <a:xfrm>
          <a:off x="0" y="0"/>
          <a:ext cx="0" cy="0"/>
          <a:chOff x="0" y="0"/>
          <a:chExt cx="0" cy="0"/>
        </a:xfrm>
      </p:grpSpPr>
      <p:sp>
        <p:nvSpPr>
          <p:cNvPr id="187" name="Google Shape;187;g8f44b15c8b_2_3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4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g8f44b15c8b_2_32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89" name="Google Shape;189;g8f44b15c8b_2_32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90" name="Google Shape;190;g8f44b15c8b_2_32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91" name="Google Shape;191;g8f44b15c8b_2_32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92" name="Google Shape;192;g8f44b15c8b_2_3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3" name="Google Shape;193;g8f44b15c8b_2_3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4" name="Google Shape;194;g8f44b15c8b_2_3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g8f44b15c8b_2_3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g8f44b15c8b_2_3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g8f44b15c8b_2_3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g8f44b15c8b_2_3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g8f44b15c8b_2_3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g8f44b15c8b_2_3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g8f44b15c8b_2_3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g8f44b15c8b_2_338"/>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000"/>
              <a:buFont typeface="Calibri"/>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g8f44b15c8b_2_33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Clr>
                <a:schemeClr val="dk1"/>
              </a:buClr>
              <a:buSzPts val="3200"/>
              <a:buChar char="•"/>
              <a:defRPr sz="3200"/>
            </a:lvl1pPr>
            <a:lvl2pPr marL="914400" lvl="1" indent="-406400" algn="l" rtl="0">
              <a:lnSpc>
                <a:spcPct val="100000"/>
              </a:lnSpc>
              <a:spcBef>
                <a:spcPts val="560"/>
              </a:spcBef>
              <a:spcAft>
                <a:spcPts val="0"/>
              </a:spcAft>
              <a:buClr>
                <a:schemeClr val="dk1"/>
              </a:buClr>
              <a:buSzPts val="2800"/>
              <a:buChar char="–"/>
              <a:defRPr sz="2800"/>
            </a:lvl2pPr>
            <a:lvl3pPr marL="1371600" lvl="2" indent="-381000" algn="l" rtl="0">
              <a:lnSpc>
                <a:spcPct val="100000"/>
              </a:lnSpc>
              <a:spcBef>
                <a:spcPts val="480"/>
              </a:spcBef>
              <a:spcAft>
                <a:spcPts val="0"/>
              </a:spcAft>
              <a:buClr>
                <a:schemeClr val="dk1"/>
              </a:buClr>
              <a:buSzPts val="2400"/>
              <a:buChar char="•"/>
              <a:defRPr sz="2400"/>
            </a:lvl3pPr>
            <a:lvl4pPr marL="1828800" lvl="3" indent="-355600" algn="l" rtl="0">
              <a:lnSpc>
                <a:spcPct val="100000"/>
              </a:lnSpc>
              <a:spcBef>
                <a:spcPts val="400"/>
              </a:spcBef>
              <a:spcAft>
                <a:spcPts val="0"/>
              </a:spcAft>
              <a:buClr>
                <a:schemeClr val="dk1"/>
              </a:buClr>
              <a:buSzPts val="2000"/>
              <a:buChar char="–"/>
              <a:defRPr sz="2000"/>
            </a:lvl4pPr>
            <a:lvl5pPr marL="2286000" lvl="4" indent="-355600" algn="l" rtl="0">
              <a:lnSpc>
                <a:spcPct val="100000"/>
              </a:lnSpc>
              <a:spcBef>
                <a:spcPts val="400"/>
              </a:spcBef>
              <a:spcAft>
                <a:spcPts val="0"/>
              </a:spcAft>
              <a:buClr>
                <a:schemeClr val="dk1"/>
              </a:buClr>
              <a:buSzPts val="2000"/>
              <a:buChar char="»"/>
              <a:defRPr sz="2000"/>
            </a:lvl5pPr>
            <a:lvl6pPr marL="2743200" lvl="5" indent="-355600" algn="l" rtl="0">
              <a:lnSpc>
                <a:spcPct val="100000"/>
              </a:lnSpc>
              <a:spcBef>
                <a:spcPts val="400"/>
              </a:spcBef>
              <a:spcAft>
                <a:spcPts val="0"/>
              </a:spcAft>
              <a:buClr>
                <a:schemeClr val="dk1"/>
              </a:buClr>
              <a:buSzPts val="2000"/>
              <a:buChar char="•"/>
              <a:defRPr sz="2000"/>
            </a:lvl6pPr>
            <a:lvl7pPr marL="3200400" lvl="6" indent="-355600" algn="l" rtl="0">
              <a:lnSpc>
                <a:spcPct val="100000"/>
              </a:lnSpc>
              <a:spcBef>
                <a:spcPts val="400"/>
              </a:spcBef>
              <a:spcAft>
                <a:spcPts val="0"/>
              </a:spcAft>
              <a:buClr>
                <a:schemeClr val="dk1"/>
              </a:buClr>
              <a:buSzPts val="2000"/>
              <a:buChar char="•"/>
              <a:defRPr sz="2000"/>
            </a:lvl7pPr>
            <a:lvl8pPr marL="3657600" lvl="7" indent="-355600" algn="l" rtl="0">
              <a:lnSpc>
                <a:spcPct val="100000"/>
              </a:lnSpc>
              <a:spcBef>
                <a:spcPts val="400"/>
              </a:spcBef>
              <a:spcAft>
                <a:spcPts val="0"/>
              </a:spcAft>
              <a:buClr>
                <a:schemeClr val="dk1"/>
              </a:buClr>
              <a:buSzPts val="2000"/>
              <a:buChar char="•"/>
              <a:defRPr sz="2000"/>
            </a:lvl8pPr>
            <a:lvl9pPr marL="4114800" lvl="8" indent="-355600" algn="l" rtl="0">
              <a:lnSpc>
                <a:spcPct val="100000"/>
              </a:lnSpc>
              <a:spcBef>
                <a:spcPts val="400"/>
              </a:spcBef>
              <a:spcAft>
                <a:spcPts val="0"/>
              </a:spcAft>
              <a:buClr>
                <a:schemeClr val="dk1"/>
              </a:buClr>
              <a:buSzPts val="2000"/>
              <a:buChar char="•"/>
              <a:defRPr sz="2000"/>
            </a:lvl9pPr>
          </a:lstStyle>
          <a:p>
            <a:endParaRPr/>
          </a:p>
        </p:txBody>
      </p:sp>
      <p:sp>
        <p:nvSpPr>
          <p:cNvPr id="207" name="Google Shape;207;g8f44b15c8b_2_33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208" name="Google Shape;208;g8f44b15c8b_2_3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9" name="Google Shape;209;g8f44b15c8b_2_3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g8f44b15c8b_2_3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g8f44b15c8b_2_34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000"/>
              <a:buFont typeface="Calibri"/>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g8f44b15c8b_2_34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4" name="Google Shape;214;g8f44b15c8b_2_34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215" name="Google Shape;215;g8f44b15c8b_2_3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g8f44b15c8b_2_3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7" name="Google Shape;217;g8f44b15c8b_2_3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g8f44b15c8b_2_3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g8f44b15c8b_2_352"/>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1" name="Google Shape;221;g8f44b15c8b_2_3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2" name="Google Shape;222;g8f44b15c8b_2_3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3" name="Google Shape;223;g8f44b15c8b_2_3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g8f44b15c8b_2_358"/>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6" name="Google Shape;226;g8f44b15c8b_2_358"/>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7" name="Google Shape;227;g8f44b15c8b_2_3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g8f44b15c8b_2_3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g8f44b15c8b_2_3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alpha val="0"/>
          </a:srgbClr>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64280dd04b_0_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g64280dd04b_0_6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g64280dd04b_0_6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64280dd04b_0_6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64280dd04b_0_6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8000">
            <a:alpha val="0"/>
          </a:srgbClr>
        </a:solidFill>
        <a:effectLst/>
      </p:bgPr>
    </p:bg>
    <p:spTree>
      <p:nvGrpSpPr>
        <p:cNvPr id="1" name="Shape 155"/>
        <p:cNvGrpSpPr/>
        <p:nvPr/>
      </p:nvGrpSpPr>
      <p:grpSpPr>
        <a:xfrm>
          <a:off x="0" y="0"/>
          <a:ext cx="0" cy="0"/>
          <a:chOff x="0" y="0"/>
          <a:chExt cx="0" cy="0"/>
        </a:xfrm>
      </p:grpSpPr>
      <p:sp>
        <p:nvSpPr>
          <p:cNvPr id="156" name="Google Shape;156;g8f44b15c8b_2_2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g8f44b15c8b_2_2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g8f44b15c8b_2_28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g8f44b15c8b_2_28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g8f44b15c8b_2_2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dicinenet.com/obesity_weight_loss/article.htm" TargetMode="External"/><Relationship Id="rId7"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wibgNGe4a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jpg"/><Relationship Id="rId4" Type="http://schemas.openxmlformats.org/officeDocument/2006/relationships/hyperlink" Target="https://www.youtube.com/watch?v=5MQdXjRPHm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skaminsky115.github.io/nac/DNA-mRNA-Protein_Converter.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evolution.berkeley.edu/evolibrary/glossary/glossary_popup.php?word=sickle+cell+anemi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volution.berkeley.edu/" TargetMode="External"/><Relationship Id="rId5" Type="http://schemas.openxmlformats.org/officeDocument/2006/relationships/image" Target="../media/image22.gif"/><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evolution.berkeley.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9.gif"/><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hyperlink" Target="https://media.hhmi.org/biointeractive/click/cellcycl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hyperlink" Target="http://www.mhhe.com/biosci/genbio/virtual_labs_2K8/labs/BL_03/index.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ncer.gov/about-cancer/understanding/dispariti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8" Type="http://schemas.openxmlformats.org/officeDocument/2006/relationships/hyperlink" Target="https://www.who.int/news-room/fact-sheets/detail/cancer" TargetMode="External"/><Relationship Id="rId3" Type="http://schemas.openxmlformats.org/officeDocument/2006/relationships/hyperlink" Target="https://www.ncbi.nlm.nih.gov/books/NBK54028/" TargetMode="External"/><Relationship Id="rId7" Type="http://schemas.openxmlformats.org/officeDocument/2006/relationships/hyperlink" Target="http://gco.iarc.f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who.int/cancer/about/facts/en/" TargetMode="External"/><Relationship Id="rId5" Type="http://schemas.openxmlformats.org/officeDocument/2006/relationships/hyperlink" Target="http://www.healthdata.org/gbd" TargetMode="External"/><Relationship Id="rId4" Type="http://schemas.openxmlformats.org/officeDocument/2006/relationships/hyperlink" Target="https://www.uicc.org/news/new-global-cancer-data-globocan-2018" TargetMode="External"/><Relationship Id="rId9"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ctrTitle"/>
          </p:nvPr>
        </p:nvSpPr>
        <p:spPr>
          <a:xfrm>
            <a:off x="325925" y="1063550"/>
            <a:ext cx="8151000" cy="445001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Calibri"/>
              <a:buNone/>
            </a:pPr>
            <a:endParaRPr sz="6480" b="1">
              <a:solidFill>
                <a:srgbClr val="38761D"/>
              </a:solidFill>
            </a:endParaRPr>
          </a:p>
          <a:p>
            <a:pPr marL="0" lvl="0" indent="0" algn="ctr" rtl="0">
              <a:lnSpc>
                <a:spcPct val="100000"/>
              </a:lnSpc>
              <a:spcBef>
                <a:spcPts val="0"/>
              </a:spcBef>
              <a:spcAft>
                <a:spcPts val="0"/>
              </a:spcAft>
              <a:buClr>
                <a:schemeClr val="dk1"/>
              </a:buClr>
              <a:buSzPts val="4800"/>
              <a:buFont typeface="Calibri"/>
              <a:buNone/>
            </a:pPr>
            <a:endParaRPr sz="6480" b="1">
              <a:solidFill>
                <a:srgbClr val="38761D"/>
              </a:solidFill>
            </a:endParaRPr>
          </a:p>
          <a:p>
            <a:pPr marL="0" lvl="0" indent="0" algn="ctr" rtl="0">
              <a:lnSpc>
                <a:spcPct val="100000"/>
              </a:lnSpc>
              <a:spcBef>
                <a:spcPts val="0"/>
              </a:spcBef>
              <a:spcAft>
                <a:spcPts val="0"/>
              </a:spcAft>
              <a:buClr>
                <a:schemeClr val="dk1"/>
              </a:buClr>
              <a:buSzPts val="4800"/>
              <a:buFont typeface="Calibri"/>
              <a:buNone/>
            </a:pPr>
            <a:r>
              <a:rPr lang="en-US" sz="6480" b="1">
                <a:solidFill>
                  <a:srgbClr val="38761D"/>
                </a:solidFill>
              </a:rPr>
              <a:t>Code Cracking: </a:t>
            </a:r>
            <a:br>
              <a:rPr lang="en-US" sz="6480" b="1">
                <a:solidFill>
                  <a:srgbClr val="38761D"/>
                </a:solidFill>
              </a:rPr>
            </a:br>
            <a:r>
              <a:rPr lang="en-US" sz="3959" b="1">
                <a:solidFill>
                  <a:srgbClr val="38761D"/>
                </a:solidFill>
              </a:rPr>
              <a:t>Decoding Cancer Causing Mutations</a:t>
            </a:r>
            <a:endParaRPr sz="3959" b="1">
              <a:solidFill>
                <a:srgbClr val="38761D"/>
              </a:solidFill>
            </a:endParaRPr>
          </a:p>
          <a:p>
            <a:pPr marL="0" lvl="0" indent="0" algn="ctr" rtl="0">
              <a:lnSpc>
                <a:spcPct val="100000"/>
              </a:lnSpc>
              <a:spcBef>
                <a:spcPts val="0"/>
              </a:spcBef>
              <a:spcAft>
                <a:spcPts val="0"/>
              </a:spcAft>
              <a:buClr>
                <a:schemeClr val="dk1"/>
              </a:buClr>
              <a:buSzPts val="4800"/>
              <a:buFont typeface="Calibri"/>
              <a:buNone/>
            </a:pPr>
            <a:endParaRPr sz="3959" b="1">
              <a:solidFill>
                <a:srgbClr val="38761D"/>
              </a:solidFill>
            </a:endParaRPr>
          </a:p>
          <a:p>
            <a:pPr marL="0" lvl="0" indent="0" algn="ctr" rtl="0">
              <a:lnSpc>
                <a:spcPct val="100000"/>
              </a:lnSpc>
              <a:spcBef>
                <a:spcPts val="0"/>
              </a:spcBef>
              <a:spcAft>
                <a:spcPts val="0"/>
              </a:spcAft>
              <a:buClr>
                <a:schemeClr val="dk1"/>
              </a:buClr>
              <a:buSzPts val="4800"/>
              <a:buFont typeface="Calibri"/>
              <a:buNone/>
            </a:pPr>
            <a:endParaRPr sz="6480" b="1">
              <a:solidFill>
                <a:srgbClr val="38761D"/>
              </a:solidFill>
            </a:endParaRPr>
          </a:p>
          <a:p>
            <a:pPr marL="0" lvl="0" indent="0" algn="ctr" rtl="0">
              <a:lnSpc>
                <a:spcPct val="100000"/>
              </a:lnSpc>
              <a:spcBef>
                <a:spcPts val="0"/>
              </a:spcBef>
              <a:spcAft>
                <a:spcPts val="0"/>
              </a:spcAft>
              <a:buClr>
                <a:schemeClr val="dk1"/>
              </a:buClr>
              <a:buSzPts val="4800"/>
              <a:buFont typeface="Calibri"/>
              <a:buNone/>
            </a:pPr>
            <a:endParaRPr sz="1620" b="1">
              <a:solidFill>
                <a:srgbClr val="38761D"/>
              </a:solidFill>
            </a:endParaRPr>
          </a:p>
          <a:p>
            <a:pPr marL="0" lvl="0" indent="0" algn="l" rtl="0">
              <a:lnSpc>
                <a:spcPct val="100000"/>
              </a:lnSpc>
              <a:spcBef>
                <a:spcPts val="0"/>
              </a:spcBef>
              <a:spcAft>
                <a:spcPts val="0"/>
              </a:spcAft>
              <a:buClr>
                <a:schemeClr val="dk1"/>
              </a:buClr>
              <a:buSzPts val="4800"/>
              <a:buFont typeface="Calibri"/>
              <a:buNone/>
            </a:pPr>
            <a:endParaRPr sz="1620" b="1">
              <a:solidFill>
                <a:srgbClr val="38761D"/>
              </a:solidFill>
            </a:endParaRPr>
          </a:p>
          <a:p>
            <a:pPr marL="0" lvl="0" indent="0" algn="l" rtl="0">
              <a:lnSpc>
                <a:spcPct val="100000"/>
              </a:lnSpc>
              <a:spcBef>
                <a:spcPts val="0"/>
              </a:spcBef>
              <a:spcAft>
                <a:spcPts val="0"/>
              </a:spcAft>
              <a:buClr>
                <a:schemeClr val="dk1"/>
              </a:buClr>
              <a:buSzPts val="4800"/>
              <a:buFont typeface="Calibri"/>
              <a:buNone/>
            </a:pPr>
            <a:endParaRPr sz="1620" b="1">
              <a:solidFill>
                <a:srgbClr val="38761D"/>
              </a:solidFill>
            </a:endParaRPr>
          </a:p>
          <a:p>
            <a:pPr marL="0" lvl="0" indent="0" algn="l" rtl="0">
              <a:lnSpc>
                <a:spcPct val="100000"/>
              </a:lnSpc>
              <a:spcBef>
                <a:spcPts val="0"/>
              </a:spcBef>
              <a:spcAft>
                <a:spcPts val="0"/>
              </a:spcAft>
              <a:buClr>
                <a:schemeClr val="dk1"/>
              </a:buClr>
              <a:buSzPts val="4800"/>
              <a:buFont typeface="Calibri"/>
              <a:buNone/>
            </a:pPr>
            <a:endParaRPr sz="1620" b="1">
              <a:solidFill>
                <a:srgbClr val="38761D"/>
              </a:solidFill>
            </a:endParaRPr>
          </a:p>
          <a:p>
            <a:pPr marL="0" lvl="0" indent="0" algn="ctr" rtl="0">
              <a:lnSpc>
                <a:spcPct val="100000"/>
              </a:lnSpc>
              <a:spcBef>
                <a:spcPts val="0"/>
              </a:spcBef>
              <a:spcAft>
                <a:spcPts val="0"/>
              </a:spcAft>
              <a:buClr>
                <a:schemeClr val="dk1"/>
              </a:buClr>
              <a:buSzPts val="4800"/>
              <a:buFont typeface="Calibri"/>
              <a:buNone/>
            </a:pPr>
            <a:endParaRPr sz="1620" b="1">
              <a:solidFill>
                <a:srgbClr val="38761D"/>
              </a:solidFill>
            </a:endParaRPr>
          </a:p>
        </p:txBody>
      </p:sp>
      <p:pic>
        <p:nvPicPr>
          <p:cNvPr id="235" name="Google Shape;235;p1" descr="Macintosh HD:Users:pamelajkennedy:Desktop:32.jpg"/>
          <p:cNvPicPr preferRelativeResize="0"/>
          <p:nvPr/>
        </p:nvPicPr>
        <p:blipFill rotWithShape="1">
          <a:blip r:embed="rId3">
            <a:alphaModFix/>
          </a:blip>
          <a:srcRect/>
          <a:stretch/>
        </p:blipFill>
        <p:spPr>
          <a:xfrm>
            <a:off x="37439" y="5669330"/>
            <a:ext cx="9106561" cy="1188670"/>
          </a:xfrm>
          <a:prstGeom prst="rect">
            <a:avLst/>
          </a:prstGeom>
          <a:noFill/>
          <a:ln>
            <a:noFill/>
          </a:ln>
        </p:spPr>
      </p:pic>
      <p:sp>
        <p:nvSpPr>
          <p:cNvPr id="236" name="Google Shape;236;p1"/>
          <p:cNvSpPr txBox="1"/>
          <p:nvPr/>
        </p:nvSpPr>
        <p:spPr>
          <a:xfrm>
            <a:off x="838200" y="3349811"/>
            <a:ext cx="7772400" cy="13228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alibri"/>
              <a:buNone/>
            </a:pPr>
            <a:r>
              <a:rPr lang="en-US" sz="1620" b="1">
                <a:solidFill>
                  <a:srgbClr val="38761D"/>
                </a:solidFill>
                <a:latin typeface="Calibri"/>
                <a:ea typeface="Calibri"/>
                <a:cs typeface="Calibri"/>
                <a:sym typeface="Calibri"/>
              </a:rPr>
              <a:t>Northwest Association for Biomedical Research</a:t>
            </a:r>
            <a:endParaRPr sz="407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652b12f046_0_111"/>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08" name="Google Shape;308;g652b12f046_0_111"/>
          <p:cNvSpPr txBox="1">
            <a:spLocks noGrp="1"/>
          </p:cNvSpPr>
          <p:nvPr>
            <p:ph type="body" idx="1"/>
          </p:nvPr>
        </p:nvSpPr>
        <p:spPr>
          <a:xfrm>
            <a:off x="457200" y="1220948"/>
            <a:ext cx="8229600" cy="430161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800"/>
              <a:buFont typeface="Arial"/>
              <a:buNone/>
            </a:pPr>
            <a:r>
              <a:rPr lang="en-US" sz="2800" b="1" dirty="0">
                <a:latin typeface="Arial"/>
                <a:ea typeface="Arial"/>
                <a:cs typeface="Arial"/>
                <a:sym typeface="Arial"/>
              </a:rPr>
              <a:t>The majority of cancer-causing genetic changes are acquired </a:t>
            </a:r>
            <a:r>
              <a:rPr lang="en-US" sz="2800" dirty="0">
                <a:latin typeface="Arial"/>
                <a:ea typeface="Arial"/>
                <a:cs typeface="Arial"/>
                <a:sym typeface="Arial"/>
              </a:rPr>
              <a:t> </a:t>
            </a:r>
            <a:endParaRPr sz="2800" dirty="0">
              <a:latin typeface="Arial"/>
              <a:ea typeface="Arial"/>
              <a:cs typeface="Arial"/>
              <a:sym typeface="Arial"/>
            </a:endParaRPr>
          </a:p>
          <a:p>
            <a:pPr marL="0" lvl="0" indent="0" algn="l" rtl="0">
              <a:lnSpc>
                <a:spcPct val="100000"/>
              </a:lnSpc>
              <a:spcBef>
                <a:spcPts val="0"/>
              </a:spcBef>
              <a:spcAft>
                <a:spcPts val="0"/>
              </a:spcAft>
              <a:buClr>
                <a:schemeClr val="dk1"/>
              </a:buClr>
              <a:buSzPts val="1800"/>
              <a:buFont typeface="Arial"/>
              <a:buNone/>
            </a:pPr>
            <a:endParaRPr sz="2800" dirty="0">
              <a:latin typeface="Arial"/>
              <a:ea typeface="Arial"/>
              <a:cs typeface="Arial"/>
              <a:sym typeface="Arial"/>
            </a:endParaRPr>
          </a:p>
          <a:p>
            <a:pPr marL="285750" lvl="0" indent="-285750" algn="l" rtl="0">
              <a:lnSpc>
                <a:spcPct val="100000"/>
              </a:lnSpc>
              <a:spcBef>
                <a:spcPts val="0"/>
              </a:spcBef>
              <a:spcAft>
                <a:spcPts val="0"/>
              </a:spcAft>
              <a:buSzPts val="3200"/>
              <a:buFont typeface="Calibri"/>
              <a:buChar char="-"/>
            </a:pPr>
            <a:r>
              <a:rPr lang="en-US" sz="2800" dirty="0">
                <a:latin typeface="Arial"/>
                <a:ea typeface="Arial"/>
                <a:cs typeface="Arial"/>
                <a:sym typeface="Arial"/>
              </a:rPr>
              <a:t>Result of random errors during DNA replication (spontaneous).</a:t>
            </a:r>
            <a:endParaRPr sz="2800" dirty="0">
              <a:latin typeface="Arial"/>
              <a:ea typeface="Arial"/>
              <a:cs typeface="Arial"/>
              <a:sym typeface="Arial"/>
            </a:endParaRPr>
          </a:p>
          <a:p>
            <a:pPr marL="0" lvl="0" indent="0" algn="l" rtl="0">
              <a:lnSpc>
                <a:spcPct val="100000"/>
              </a:lnSpc>
              <a:spcBef>
                <a:spcPts val="0"/>
              </a:spcBef>
              <a:spcAft>
                <a:spcPts val="0"/>
              </a:spcAft>
              <a:buClr>
                <a:schemeClr val="dk1"/>
              </a:buClr>
              <a:buSzPts val="1800"/>
              <a:buFont typeface="Arial"/>
              <a:buNone/>
            </a:pPr>
            <a:endParaRPr sz="2800" dirty="0">
              <a:latin typeface="Arial"/>
              <a:ea typeface="Arial"/>
              <a:cs typeface="Arial"/>
              <a:sym typeface="Arial"/>
            </a:endParaRPr>
          </a:p>
          <a:p>
            <a:pPr marL="285750" lvl="0" indent="-285750" algn="l" rtl="0">
              <a:lnSpc>
                <a:spcPct val="100000"/>
              </a:lnSpc>
              <a:spcBef>
                <a:spcPts val="0"/>
              </a:spcBef>
              <a:spcAft>
                <a:spcPts val="0"/>
              </a:spcAft>
              <a:buSzPts val="3200"/>
              <a:buFont typeface="Calibri"/>
              <a:buChar char="-"/>
            </a:pPr>
            <a:r>
              <a:rPr lang="en-US" sz="2800" dirty="0">
                <a:latin typeface="Arial"/>
                <a:ea typeface="Arial"/>
                <a:cs typeface="Arial"/>
                <a:sym typeface="Arial"/>
              </a:rPr>
              <a:t>Result of exposure to environmental carcinogens that damage DNA.</a:t>
            </a:r>
            <a:endParaRPr sz="2800" dirty="0">
              <a:latin typeface="Arial"/>
              <a:ea typeface="Arial"/>
              <a:cs typeface="Arial"/>
              <a:sym typeface="Arial"/>
            </a:endParaRPr>
          </a:p>
          <a:p>
            <a:pPr marL="0" lvl="0" indent="0" algn="l" rtl="0">
              <a:lnSpc>
                <a:spcPct val="100000"/>
              </a:lnSpc>
              <a:spcBef>
                <a:spcPts val="0"/>
              </a:spcBef>
              <a:spcAft>
                <a:spcPts val="0"/>
              </a:spcAft>
              <a:buSzPts val="1800"/>
              <a:buNone/>
            </a:pPr>
            <a:endParaRPr dirty="0"/>
          </a:p>
          <a:p>
            <a:pPr marL="0" lvl="0" indent="0" algn="l" rtl="0">
              <a:lnSpc>
                <a:spcPct val="100000"/>
              </a:lnSpc>
              <a:spcBef>
                <a:spcPts val="0"/>
              </a:spcBef>
              <a:spcAft>
                <a:spcPts val="0"/>
              </a:spcAft>
              <a:buSzPts val="1800"/>
              <a:buNone/>
            </a:pPr>
            <a:endParaRPr dirty="0"/>
          </a:p>
        </p:txBody>
      </p:sp>
      <p:pic>
        <p:nvPicPr>
          <p:cNvPr id="309" name="Google Shape;309;g652b12f046_0_111"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310" name="Google Shape;310;g652b12f046_0_111"/>
          <p:cNvSpPr txBox="1"/>
          <p:nvPr/>
        </p:nvSpPr>
        <p:spPr>
          <a:xfrm>
            <a:off x="445168" y="123691"/>
            <a:ext cx="8229600" cy="748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4000" b="1" i="0" u="none" strike="noStrike" cap="none">
                <a:solidFill>
                  <a:srgbClr val="38761D"/>
                </a:solidFill>
                <a:latin typeface="Calibri"/>
                <a:ea typeface="Calibri"/>
                <a:cs typeface="Calibri"/>
                <a:sym typeface="Calibri"/>
              </a:rPr>
              <a:t>Acquired Mutations </a:t>
            </a:r>
            <a:endParaRPr sz="4000" b="1" i="0" u="none" strike="noStrike" cap="none">
              <a:solidFill>
                <a:srgbClr val="38761D"/>
              </a:solidFill>
              <a:latin typeface="Calibri"/>
              <a:ea typeface="Calibri"/>
              <a:cs typeface="Calibri"/>
              <a:sym typeface="Calibri"/>
            </a:endParaRPr>
          </a:p>
        </p:txBody>
      </p:sp>
      <p:sp>
        <p:nvSpPr>
          <p:cNvPr id="311" name="Google Shape;311;g652b12f046_0_111"/>
          <p:cNvSpPr txBox="1"/>
          <p:nvPr/>
        </p:nvSpPr>
        <p:spPr>
          <a:xfrm>
            <a:off x="5368413" y="4689988"/>
            <a:ext cx="349536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990000"/>
                </a:solidFill>
                <a:latin typeface="Arial"/>
                <a:ea typeface="Arial"/>
                <a:cs typeface="Arial"/>
                <a:sym typeface="Arial"/>
              </a:rPr>
              <a:t>Aging</a:t>
            </a:r>
            <a:r>
              <a:rPr lang="en-US" sz="2000" b="0" i="0" u="none" strike="noStrike" cap="none">
                <a:solidFill>
                  <a:srgbClr val="000000"/>
                </a:solidFill>
                <a:latin typeface="Arial"/>
                <a:ea typeface="Arial"/>
                <a:cs typeface="Arial"/>
                <a:sym typeface="Arial"/>
              </a:rPr>
              <a:t> is the biggest risk factor for cancer. The longer you live the more likely you are to get cancer.</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651b3888dc_0_12"/>
          <p:cNvSpPr txBox="1">
            <a:spLocks noGrp="1"/>
          </p:cNvSpPr>
          <p:nvPr>
            <p:ph type="ctrTitle"/>
          </p:nvPr>
        </p:nvSpPr>
        <p:spPr>
          <a:xfrm>
            <a:off x="685800" y="-76200"/>
            <a:ext cx="7772400" cy="115121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4000" b="1" i="0" u="none" strike="noStrike" cap="none">
                <a:solidFill>
                  <a:srgbClr val="38761D"/>
                </a:solidFill>
                <a:latin typeface="Calibri"/>
                <a:ea typeface="Calibri"/>
                <a:cs typeface="Calibri"/>
                <a:sym typeface="Calibri"/>
              </a:rPr>
              <a:t>Non-Hereditary Causes</a:t>
            </a:r>
            <a:endParaRPr sz="4000" b="1" i="0" u="none" strike="noStrike" cap="none">
              <a:solidFill>
                <a:srgbClr val="38761D"/>
              </a:solidFill>
              <a:latin typeface="Calibri"/>
              <a:ea typeface="Calibri"/>
              <a:cs typeface="Calibri"/>
              <a:sym typeface="Calibri"/>
            </a:endParaRPr>
          </a:p>
        </p:txBody>
      </p:sp>
      <p:sp>
        <p:nvSpPr>
          <p:cNvPr id="317" name="Google Shape;317;g651b3888dc_0_12"/>
          <p:cNvSpPr txBox="1"/>
          <p:nvPr/>
        </p:nvSpPr>
        <p:spPr>
          <a:xfrm>
            <a:off x="545425" y="824825"/>
            <a:ext cx="3309000" cy="4414500"/>
          </a:xfrm>
          <a:prstGeom prst="rect">
            <a:avLst/>
          </a:prstGeom>
          <a:noFill/>
          <a:ln>
            <a:noFill/>
          </a:ln>
        </p:spPr>
        <p:txBody>
          <a:bodyPr spcFirstLastPara="1" wrap="square" lIns="91425" tIns="45700" rIns="91425" bIns="45700" anchor="t" anchorCtr="0">
            <a:noAutofit/>
          </a:bodyPr>
          <a:lstStyle/>
          <a:p>
            <a:pPr marL="0" marR="292100" lvl="0" indent="0" algn="l" rtl="0">
              <a:lnSpc>
                <a:spcPct val="100000"/>
              </a:lnSpc>
              <a:spcBef>
                <a:spcPts val="1400"/>
              </a:spcBef>
              <a:spcAft>
                <a:spcPts val="0"/>
              </a:spcAft>
              <a:buNone/>
            </a:pPr>
            <a:r>
              <a:rPr lang="en-US" sz="2300" b="1" dirty="0">
                <a:solidFill>
                  <a:srgbClr val="38761D"/>
                </a:solidFill>
              </a:rPr>
              <a:t>Induced Mutations:</a:t>
            </a:r>
            <a:endParaRPr sz="2300" b="1" dirty="0">
              <a:solidFill>
                <a:srgbClr val="38761D"/>
              </a:solidFill>
            </a:endParaRPr>
          </a:p>
          <a:p>
            <a:pPr marL="285750" marR="292100" lvl="0" indent="-257175" algn="l" rtl="0">
              <a:lnSpc>
                <a:spcPct val="150000"/>
              </a:lnSpc>
              <a:spcBef>
                <a:spcPts val="1400"/>
              </a:spcBef>
              <a:spcAft>
                <a:spcPts val="0"/>
              </a:spcAft>
              <a:buClr>
                <a:srgbClr val="38761D"/>
              </a:buClr>
              <a:buSzPts val="1350"/>
              <a:buFont typeface="Roboto"/>
              <a:buChar char="•"/>
            </a:pPr>
            <a:r>
              <a:rPr lang="en-US" sz="1600" b="1" i="0" u="none" strike="noStrike" cap="none" dirty="0">
                <a:solidFill>
                  <a:srgbClr val="38761D"/>
                </a:solidFill>
                <a:latin typeface="Arial"/>
                <a:ea typeface="Arial"/>
                <a:cs typeface="Arial"/>
                <a:sym typeface="Arial"/>
              </a:rPr>
              <a:t>Alcohol, </a:t>
            </a:r>
            <a:r>
              <a:rPr lang="en-US" sz="1600" b="1" dirty="0">
                <a:solidFill>
                  <a:srgbClr val="38761D"/>
                </a:solidFill>
              </a:rPr>
              <a:t>drugs, tobacco</a:t>
            </a:r>
            <a:endParaRPr sz="1600" b="1" dirty="0">
              <a:solidFill>
                <a:srgbClr val="38761D"/>
              </a:solidFill>
            </a:endParaRPr>
          </a:p>
          <a:p>
            <a:pPr marL="285750" marR="292100" lvl="0" indent="-257175" algn="l" rtl="0">
              <a:lnSpc>
                <a:spcPct val="100000"/>
              </a:lnSpc>
              <a:spcBef>
                <a:spcPts val="0"/>
              </a:spcBef>
              <a:spcAft>
                <a:spcPts val="0"/>
              </a:spcAft>
              <a:buClr>
                <a:srgbClr val="38761D"/>
              </a:buClr>
              <a:buSzPts val="1350"/>
              <a:buFont typeface="Roboto"/>
              <a:buChar char="•"/>
            </a:pPr>
            <a:r>
              <a:rPr lang="en-US" sz="1600" b="1" i="0" u="none" strike="noStrike" cap="none" dirty="0">
                <a:solidFill>
                  <a:srgbClr val="38761D"/>
                </a:solidFill>
                <a:latin typeface="Arial"/>
                <a:ea typeface="Arial"/>
                <a:cs typeface="Arial"/>
                <a:sym typeface="Arial"/>
              </a:rPr>
              <a:t>Cancer-causing </a:t>
            </a:r>
            <a:r>
              <a:rPr lang="en-US" sz="1600" b="1" dirty="0">
                <a:solidFill>
                  <a:srgbClr val="38761D"/>
                </a:solidFill>
              </a:rPr>
              <a:t>chemicals from various sources</a:t>
            </a:r>
            <a:endParaRPr sz="1600" b="1" dirty="0">
              <a:solidFill>
                <a:srgbClr val="38761D"/>
              </a:solidFill>
            </a:endParaRPr>
          </a:p>
          <a:p>
            <a:pPr marL="457200" marR="292100" lvl="0" indent="0" algn="l" rtl="0">
              <a:lnSpc>
                <a:spcPct val="100000"/>
              </a:lnSpc>
              <a:spcBef>
                <a:spcPts val="0"/>
              </a:spcBef>
              <a:spcAft>
                <a:spcPts val="0"/>
              </a:spcAft>
              <a:buNone/>
            </a:pPr>
            <a:endParaRPr sz="600" b="1" dirty="0">
              <a:solidFill>
                <a:srgbClr val="38761D"/>
              </a:solidFill>
            </a:endParaRPr>
          </a:p>
          <a:p>
            <a:pPr marL="285750" marR="292100" lvl="0" indent="-257175" algn="l" rtl="0">
              <a:lnSpc>
                <a:spcPct val="150000"/>
              </a:lnSpc>
              <a:spcBef>
                <a:spcPts val="0"/>
              </a:spcBef>
              <a:spcAft>
                <a:spcPts val="0"/>
              </a:spcAft>
              <a:buClr>
                <a:srgbClr val="38761D"/>
              </a:buClr>
              <a:buSzPts val="1350"/>
              <a:buFont typeface="Roboto"/>
              <a:buChar char="•"/>
            </a:pPr>
            <a:r>
              <a:rPr lang="en-US" sz="1600" b="1" i="0" u="none" strike="noStrike" cap="none" dirty="0">
                <a:solidFill>
                  <a:srgbClr val="38761D"/>
                </a:solidFill>
                <a:latin typeface="Arial"/>
                <a:ea typeface="Arial"/>
                <a:cs typeface="Arial"/>
                <a:sym typeface="Arial"/>
              </a:rPr>
              <a:t>Chronic inflammation</a:t>
            </a:r>
            <a:endParaRPr sz="1600" b="1" i="0" u="none" strike="noStrike" cap="none" dirty="0">
              <a:solidFill>
                <a:srgbClr val="38761D"/>
              </a:solidFill>
              <a:latin typeface="Arial"/>
              <a:ea typeface="Arial"/>
              <a:cs typeface="Arial"/>
              <a:sym typeface="Arial"/>
            </a:endParaRPr>
          </a:p>
          <a:p>
            <a:pPr marL="285750" marR="292100" lvl="0" indent="-257175" algn="l" rtl="0">
              <a:lnSpc>
                <a:spcPct val="150000"/>
              </a:lnSpc>
              <a:spcBef>
                <a:spcPts val="0"/>
              </a:spcBef>
              <a:spcAft>
                <a:spcPts val="0"/>
              </a:spcAft>
              <a:buClr>
                <a:srgbClr val="38761D"/>
              </a:buClr>
              <a:buSzPts val="1350"/>
              <a:buFont typeface="Roboto"/>
              <a:buChar char="•"/>
            </a:pPr>
            <a:r>
              <a:rPr lang="en-US" sz="1600" b="1" i="0" u="none" strike="noStrike" cap="none" dirty="0">
                <a:solidFill>
                  <a:srgbClr val="38761D"/>
                </a:solidFill>
                <a:latin typeface="Arial"/>
                <a:ea typeface="Arial"/>
                <a:cs typeface="Arial"/>
                <a:sym typeface="Arial"/>
              </a:rPr>
              <a:t>Diet</a:t>
            </a:r>
            <a:endParaRPr sz="1600" b="1" i="0" u="none" strike="noStrike" cap="none" dirty="0">
              <a:solidFill>
                <a:srgbClr val="38761D"/>
              </a:solidFill>
              <a:latin typeface="Arial"/>
              <a:ea typeface="Arial"/>
              <a:cs typeface="Arial"/>
              <a:sym typeface="Arial"/>
            </a:endParaRPr>
          </a:p>
          <a:p>
            <a:pPr marL="285750" marR="292100" lvl="0" indent="-257175" algn="l" rtl="0">
              <a:lnSpc>
                <a:spcPct val="150000"/>
              </a:lnSpc>
              <a:spcBef>
                <a:spcPts val="0"/>
              </a:spcBef>
              <a:spcAft>
                <a:spcPts val="0"/>
              </a:spcAft>
              <a:buClr>
                <a:srgbClr val="38761D"/>
              </a:buClr>
              <a:buSzPts val="1350"/>
              <a:buFont typeface="Roboto"/>
              <a:buChar char="•"/>
            </a:pPr>
            <a:r>
              <a:rPr lang="en-US" sz="1600" b="1" i="0" u="none" strike="noStrike" cap="none" dirty="0">
                <a:solidFill>
                  <a:srgbClr val="38761D"/>
                </a:solidFill>
                <a:latin typeface="Arial"/>
                <a:ea typeface="Arial"/>
                <a:cs typeface="Arial"/>
                <a:sym typeface="Arial"/>
              </a:rPr>
              <a:t>Hormones</a:t>
            </a:r>
            <a:endParaRPr sz="1600" b="1" i="0" u="none" strike="noStrike" cap="none" dirty="0">
              <a:solidFill>
                <a:srgbClr val="38761D"/>
              </a:solidFill>
              <a:latin typeface="Arial"/>
              <a:ea typeface="Arial"/>
              <a:cs typeface="Arial"/>
              <a:sym typeface="Arial"/>
            </a:endParaRPr>
          </a:p>
          <a:p>
            <a:pPr marL="285750" marR="292100" lvl="0" indent="-257175" algn="l" rtl="0">
              <a:lnSpc>
                <a:spcPct val="150000"/>
              </a:lnSpc>
              <a:spcBef>
                <a:spcPts val="0"/>
              </a:spcBef>
              <a:spcAft>
                <a:spcPts val="0"/>
              </a:spcAft>
              <a:buClr>
                <a:srgbClr val="38761D"/>
              </a:buClr>
              <a:buSzPts val="1350"/>
              <a:buFont typeface="Roboto"/>
              <a:buChar char="•"/>
            </a:pPr>
            <a:r>
              <a:rPr lang="en-US" sz="1600" b="1" i="0" u="none" strike="noStrike" cap="none" dirty="0">
                <a:solidFill>
                  <a:srgbClr val="38761D"/>
                </a:solidFill>
                <a:latin typeface="Arial"/>
                <a:ea typeface="Arial"/>
                <a:cs typeface="Arial"/>
                <a:sym typeface="Arial"/>
              </a:rPr>
              <a:t>Infectious agents</a:t>
            </a:r>
            <a:endParaRPr sz="1600" b="1" i="0" u="none" strike="noStrike" cap="none" dirty="0">
              <a:solidFill>
                <a:srgbClr val="38761D"/>
              </a:solidFill>
              <a:latin typeface="Arial"/>
              <a:ea typeface="Arial"/>
              <a:cs typeface="Arial"/>
              <a:sym typeface="Arial"/>
            </a:endParaRPr>
          </a:p>
          <a:p>
            <a:pPr marL="285750" marR="292100" lvl="0" indent="-257175" algn="l" rtl="0">
              <a:lnSpc>
                <a:spcPct val="150000"/>
              </a:lnSpc>
              <a:spcBef>
                <a:spcPts val="0"/>
              </a:spcBef>
              <a:spcAft>
                <a:spcPts val="0"/>
              </a:spcAft>
              <a:buClr>
                <a:srgbClr val="38761D"/>
              </a:buClr>
              <a:buSzPts val="1350"/>
              <a:buFont typeface="Roboto"/>
              <a:buChar char="•"/>
            </a:pPr>
            <a:r>
              <a:rPr lang="en-US" sz="1600" b="1" i="0" u="none" strike="noStrike" cap="none" dirty="0">
                <a:solidFill>
                  <a:srgbClr val="38761D"/>
                </a:solidFill>
                <a:uFill>
                  <a:noFill/>
                </a:uFill>
                <a:latin typeface="Arial"/>
                <a:ea typeface="Arial"/>
                <a:cs typeface="Arial"/>
                <a:sym typeface="Arial"/>
                <a:hlinkClick r:id="rId3"/>
              </a:rPr>
              <a:t>Obesity</a:t>
            </a:r>
            <a:endParaRPr sz="1600" b="1" i="0" u="none" strike="noStrike" cap="none" dirty="0">
              <a:solidFill>
                <a:srgbClr val="38761D"/>
              </a:solidFill>
              <a:latin typeface="Arial"/>
              <a:ea typeface="Arial"/>
              <a:cs typeface="Arial"/>
              <a:sym typeface="Arial"/>
            </a:endParaRPr>
          </a:p>
          <a:p>
            <a:pPr marL="285750" marR="292100" lvl="0" indent="-257175" algn="l" rtl="0">
              <a:lnSpc>
                <a:spcPct val="150000"/>
              </a:lnSpc>
              <a:spcBef>
                <a:spcPts val="0"/>
              </a:spcBef>
              <a:spcAft>
                <a:spcPts val="0"/>
              </a:spcAft>
              <a:buClr>
                <a:srgbClr val="38761D"/>
              </a:buClr>
              <a:buSzPts val="1350"/>
              <a:buFont typeface="Roboto"/>
              <a:buChar char="•"/>
            </a:pPr>
            <a:r>
              <a:rPr lang="en-US" sz="1600" b="1" i="0" u="none" strike="noStrike" cap="none" dirty="0">
                <a:solidFill>
                  <a:srgbClr val="38761D"/>
                </a:solidFill>
                <a:latin typeface="Arial"/>
                <a:ea typeface="Arial"/>
                <a:cs typeface="Arial"/>
                <a:sym typeface="Arial"/>
              </a:rPr>
              <a:t>Radiation</a:t>
            </a:r>
            <a:endParaRPr sz="1600" b="1" i="0" u="none" strike="noStrike" cap="none" dirty="0">
              <a:solidFill>
                <a:srgbClr val="38761D"/>
              </a:solidFill>
              <a:latin typeface="Arial"/>
              <a:ea typeface="Arial"/>
              <a:cs typeface="Arial"/>
              <a:sym typeface="Arial"/>
            </a:endParaRPr>
          </a:p>
          <a:p>
            <a:pPr marL="285750" marR="292100" lvl="0" indent="-257175" algn="l" rtl="0">
              <a:lnSpc>
                <a:spcPct val="150000"/>
              </a:lnSpc>
              <a:spcBef>
                <a:spcPts val="0"/>
              </a:spcBef>
              <a:spcAft>
                <a:spcPts val="0"/>
              </a:spcAft>
              <a:buClr>
                <a:srgbClr val="38761D"/>
              </a:buClr>
              <a:buSzPts val="1350"/>
              <a:buFont typeface="Roboto"/>
              <a:buChar char="•"/>
            </a:pPr>
            <a:r>
              <a:rPr lang="en-US" sz="1600" b="1" i="0" u="none" strike="noStrike" cap="none" dirty="0">
                <a:solidFill>
                  <a:srgbClr val="38761D"/>
                </a:solidFill>
                <a:latin typeface="Arial"/>
                <a:ea typeface="Arial"/>
                <a:cs typeface="Arial"/>
                <a:sym typeface="Arial"/>
              </a:rPr>
              <a:t>Sunlight</a:t>
            </a:r>
            <a:endParaRPr sz="1600" b="0" i="0" u="sng" strike="noStrike" cap="none" dirty="0">
              <a:solidFill>
                <a:schemeClr val="dk1"/>
              </a:solidFill>
              <a:latin typeface="Arial"/>
              <a:ea typeface="Arial"/>
              <a:cs typeface="Arial"/>
              <a:sym typeface="Arial"/>
            </a:endParaRPr>
          </a:p>
          <a:p>
            <a:pPr marL="0" marR="292100" lvl="0" indent="0" algn="l" rtl="0">
              <a:lnSpc>
                <a:spcPct val="100000"/>
              </a:lnSpc>
              <a:spcBef>
                <a:spcPts val="0"/>
              </a:spcBef>
              <a:spcAft>
                <a:spcPts val="0"/>
              </a:spcAft>
              <a:buClr>
                <a:schemeClr val="dk1"/>
              </a:buClr>
              <a:buSzPts val="1100"/>
              <a:buFont typeface="Arial"/>
              <a:buNone/>
            </a:pPr>
            <a:endParaRPr sz="1600" b="1" dirty="0">
              <a:solidFill>
                <a:srgbClr val="38761D"/>
              </a:solidFill>
            </a:endParaRPr>
          </a:p>
          <a:p>
            <a:pPr marL="0" marR="0" lvl="0" indent="0" algn="l" rtl="0">
              <a:lnSpc>
                <a:spcPct val="100000"/>
              </a:lnSpc>
              <a:spcBef>
                <a:spcPts val="0"/>
              </a:spcBef>
              <a:spcAft>
                <a:spcPts val="0"/>
              </a:spcAft>
              <a:buClr>
                <a:srgbClr val="000000"/>
              </a:buClr>
              <a:buSzPts val="1600"/>
              <a:buFont typeface="Arial"/>
              <a:buNone/>
            </a:pPr>
            <a:endParaRPr sz="1600" dirty="0">
              <a:solidFill>
                <a:schemeClr val="dk1"/>
              </a:solidFill>
            </a:endParaRPr>
          </a:p>
        </p:txBody>
      </p:sp>
      <p:pic>
        <p:nvPicPr>
          <p:cNvPr id="318" name="Google Shape;318;g651b3888dc_0_12" descr="alcohol"/>
          <p:cNvPicPr preferRelativeResize="0"/>
          <p:nvPr/>
        </p:nvPicPr>
        <p:blipFill rotWithShape="1">
          <a:blip r:embed="rId4">
            <a:alphaModFix/>
          </a:blip>
          <a:srcRect/>
          <a:stretch/>
        </p:blipFill>
        <p:spPr>
          <a:xfrm>
            <a:off x="4973669" y="1739073"/>
            <a:ext cx="1600200" cy="1820700"/>
          </a:xfrm>
          <a:prstGeom prst="rect">
            <a:avLst/>
          </a:prstGeom>
          <a:noFill/>
          <a:ln>
            <a:noFill/>
          </a:ln>
        </p:spPr>
      </p:pic>
      <p:pic>
        <p:nvPicPr>
          <p:cNvPr id="319" name="Google Shape;319;g651b3888dc_0_12" descr="industry"/>
          <p:cNvPicPr preferRelativeResize="0"/>
          <p:nvPr/>
        </p:nvPicPr>
        <p:blipFill rotWithShape="1">
          <a:blip r:embed="rId5">
            <a:alphaModFix/>
          </a:blip>
          <a:srcRect/>
          <a:stretch/>
        </p:blipFill>
        <p:spPr>
          <a:xfrm>
            <a:off x="6389808" y="1131273"/>
            <a:ext cx="2197200" cy="2428500"/>
          </a:xfrm>
          <a:prstGeom prst="rect">
            <a:avLst/>
          </a:prstGeom>
          <a:noFill/>
          <a:ln>
            <a:noFill/>
          </a:ln>
        </p:spPr>
      </p:pic>
      <p:pic>
        <p:nvPicPr>
          <p:cNvPr id="320" name="Google Shape;320;g651b3888dc_0_12" descr="Image result for smoking image"/>
          <p:cNvPicPr preferRelativeResize="0"/>
          <p:nvPr/>
        </p:nvPicPr>
        <p:blipFill rotWithShape="1">
          <a:blip r:embed="rId6">
            <a:alphaModFix/>
          </a:blip>
          <a:srcRect/>
          <a:stretch/>
        </p:blipFill>
        <p:spPr>
          <a:xfrm>
            <a:off x="6389794" y="4223826"/>
            <a:ext cx="2619300" cy="1743000"/>
          </a:xfrm>
          <a:prstGeom prst="rect">
            <a:avLst/>
          </a:prstGeom>
          <a:noFill/>
          <a:ln>
            <a:noFill/>
          </a:ln>
        </p:spPr>
      </p:pic>
      <p:pic>
        <p:nvPicPr>
          <p:cNvPr id="321" name="Google Shape;321;g651b3888dc_0_12" descr="Image result for image asbestos"/>
          <p:cNvPicPr preferRelativeResize="0"/>
          <p:nvPr/>
        </p:nvPicPr>
        <p:blipFill rotWithShape="1">
          <a:blip r:embed="rId7">
            <a:alphaModFix/>
          </a:blip>
          <a:srcRect/>
          <a:stretch/>
        </p:blipFill>
        <p:spPr>
          <a:xfrm>
            <a:off x="4349669" y="3761901"/>
            <a:ext cx="2224200" cy="1665900"/>
          </a:xfrm>
          <a:prstGeom prst="rect">
            <a:avLst/>
          </a:prstGeom>
          <a:noFill/>
          <a:ln>
            <a:noFill/>
          </a:ln>
        </p:spPr>
      </p:pic>
      <p:sp>
        <p:nvSpPr>
          <p:cNvPr id="322" name="Google Shape;322;g651b3888dc_0_12"/>
          <p:cNvSpPr txBox="1"/>
          <p:nvPr/>
        </p:nvSpPr>
        <p:spPr>
          <a:xfrm>
            <a:off x="547644" y="5301775"/>
            <a:ext cx="5256000" cy="1462800"/>
          </a:xfrm>
          <a:prstGeom prst="rect">
            <a:avLst/>
          </a:prstGeom>
          <a:noFill/>
          <a:ln>
            <a:noFill/>
          </a:ln>
        </p:spPr>
        <p:txBody>
          <a:bodyPr spcFirstLastPara="1" wrap="square" lIns="91425" tIns="91425" rIns="91425" bIns="91425" anchor="t" anchorCtr="0">
            <a:noAutofit/>
          </a:bodyPr>
          <a:lstStyle/>
          <a:p>
            <a:pPr marL="0" marR="292100" lvl="0" indent="0" algn="l" rtl="0">
              <a:spcBef>
                <a:spcPts val="0"/>
              </a:spcBef>
              <a:spcAft>
                <a:spcPts val="0"/>
              </a:spcAft>
              <a:buClr>
                <a:schemeClr val="dk1"/>
              </a:buClr>
              <a:buSzPts val="1100"/>
              <a:buFont typeface="Arial"/>
              <a:buNone/>
            </a:pPr>
            <a:r>
              <a:rPr lang="en-US" sz="2400" b="1" dirty="0">
                <a:solidFill>
                  <a:srgbClr val="38761D"/>
                </a:solidFill>
              </a:rPr>
              <a:t>Spontaneous: </a:t>
            </a:r>
            <a:endParaRPr sz="1600" b="1" dirty="0">
              <a:solidFill>
                <a:srgbClr val="38761D"/>
              </a:solidFill>
            </a:endParaRPr>
          </a:p>
          <a:p>
            <a:pPr marL="0" marR="292100" lvl="0" indent="0" algn="l" rtl="0">
              <a:spcBef>
                <a:spcPts val="0"/>
              </a:spcBef>
              <a:spcAft>
                <a:spcPts val="0"/>
              </a:spcAft>
              <a:buClr>
                <a:schemeClr val="dk1"/>
              </a:buClr>
              <a:buSzPts val="1100"/>
              <a:buFont typeface="Arial"/>
              <a:buNone/>
            </a:pPr>
            <a:endParaRPr sz="600" b="1" dirty="0">
              <a:solidFill>
                <a:srgbClr val="38761D"/>
              </a:solidFill>
            </a:endParaRPr>
          </a:p>
          <a:p>
            <a:pPr marL="0" marR="292100" lvl="0" indent="0" algn="l" rtl="0">
              <a:spcBef>
                <a:spcPts val="0"/>
              </a:spcBef>
              <a:spcAft>
                <a:spcPts val="0"/>
              </a:spcAft>
              <a:buClr>
                <a:schemeClr val="dk1"/>
              </a:buClr>
              <a:buSzPts val="1100"/>
              <a:buFont typeface="Arial"/>
              <a:buNone/>
            </a:pPr>
            <a:r>
              <a:rPr lang="en-US" sz="1600" b="1" dirty="0">
                <a:solidFill>
                  <a:srgbClr val="38761D"/>
                </a:solidFill>
              </a:rPr>
              <a:t>Result of unrepaired random errors during natural biological processes. These occur at very low levels even in healthy organisms.</a:t>
            </a:r>
            <a:endParaRPr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64280dd04b_0_34"/>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28" name="Google Shape;328;g64280dd04b_0_34"/>
          <p:cNvSpPr txBox="1">
            <a:spLocks noGrp="1"/>
          </p:cNvSpPr>
          <p:nvPr>
            <p:ph type="body" idx="1"/>
          </p:nvPr>
        </p:nvSpPr>
        <p:spPr>
          <a:xfrm>
            <a:off x="605550" y="1361500"/>
            <a:ext cx="8229600" cy="5758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Times New Roman"/>
              <a:buChar char="●"/>
            </a:pPr>
            <a:r>
              <a:rPr lang="en-US" sz="2000" b="1">
                <a:latin typeface="Arial"/>
                <a:ea typeface="Arial"/>
                <a:cs typeface="Arial"/>
                <a:sym typeface="Arial"/>
              </a:rPr>
              <a:t>What are some things you can do to prevent cancer? </a:t>
            </a:r>
            <a:endParaRPr sz="2000" b="1">
              <a:latin typeface="Arial"/>
              <a:ea typeface="Arial"/>
              <a:cs typeface="Arial"/>
              <a:sym typeface="Arial"/>
            </a:endParaRPr>
          </a:p>
          <a:p>
            <a:pPr marL="457200" lvl="0" indent="0" algn="l" rtl="0">
              <a:lnSpc>
                <a:spcPct val="100000"/>
              </a:lnSpc>
              <a:spcBef>
                <a:spcPts val="0"/>
              </a:spcBef>
              <a:spcAft>
                <a:spcPts val="0"/>
              </a:spcAft>
              <a:buSzPts val="1800"/>
              <a:buNone/>
            </a:pPr>
            <a:endParaRPr sz="2000" b="1">
              <a:latin typeface="Arial"/>
              <a:ea typeface="Arial"/>
              <a:cs typeface="Arial"/>
              <a:sym typeface="Arial"/>
            </a:endParaRPr>
          </a:p>
          <a:p>
            <a:pPr marL="457200" lvl="0" indent="-381000" algn="l" rtl="0">
              <a:lnSpc>
                <a:spcPct val="100000"/>
              </a:lnSpc>
              <a:spcBef>
                <a:spcPts val="0"/>
              </a:spcBef>
              <a:spcAft>
                <a:spcPts val="0"/>
              </a:spcAft>
              <a:buSzPts val="2400"/>
              <a:buFont typeface="Times New Roman"/>
              <a:buChar char="●"/>
            </a:pPr>
            <a:r>
              <a:rPr lang="en-US" sz="2000" b="1">
                <a:latin typeface="Arial"/>
                <a:ea typeface="Arial"/>
                <a:cs typeface="Arial"/>
                <a:sym typeface="Arial"/>
              </a:rPr>
              <a:t>Are there some prevention measures more difficult than others? </a:t>
            </a:r>
            <a:endParaRPr sz="2000" b="1">
              <a:latin typeface="Arial"/>
              <a:ea typeface="Arial"/>
              <a:cs typeface="Arial"/>
              <a:sym typeface="Arial"/>
            </a:endParaRPr>
          </a:p>
          <a:p>
            <a:pPr marL="457200" lvl="0" indent="0" algn="l" rtl="0">
              <a:lnSpc>
                <a:spcPct val="100000"/>
              </a:lnSpc>
              <a:spcBef>
                <a:spcPts val="0"/>
              </a:spcBef>
              <a:spcAft>
                <a:spcPts val="0"/>
              </a:spcAft>
              <a:buSzPts val="1800"/>
              <a:buNone/>
            </a:pPr>
            <a:endParaRPr sz="2000" b="1">
              <a:latin typeface="Arial"/>
              <a:ea typeface="Arial"/>
              <a:cs typeface="Arial"/>
              <a:sym typeface="Arial"/>
            </a:endParaRPr>
          </a:p>
          <a:p>
            <a:pPr marL="457200" lvl="0" indent="-381000" algn="l" rtl="0">
              <a:lnSpc>
                <a:spcPct val="100000"/>
              </a:lnSpc>
              <a:spcBef>
                <a:spcPts val="0"/>
              </a:spcBef>
              <a:spcAft>
                <a:spcPts val="0"/>
              </a:spcAft>
              <a:buSzPts val="2400"/>
              <a:buFont typeface="Times New Roman"/>
              <a:buChar char="●"/>
            </a:pPr>
            <a:r>
              <a:rPr lang="en-US" sz="2000" b="1">
                <a:latin typeface="Arial"/>
                <a:ea typeface="Arial"/>
                <a:cs typeface="Arial"/>
                <a:sym typeface="Arial"/>
              </a:rPr>
              <a:t>Does where you live have anything to do with these factors? </a:t>
            </a:r>
            <a:endParaRPr sz="2000" b="1">
              <a:latin typeface="Arial"/>
              <a:ea typeface="Arial"/>
              <a:cs typeface="Arial"/>
              <a:sym typeface="Arial"/>
            </a:endParaRPr>
          </a:p>
          <a:p>
            <a:pPr marL="457200" lvl="0" indent="0" algn="l" rtl="0">
              <a:lnSpc>
                <a:spcPct val="100000"/>
              </a:lnSpc>
              <a:spcBef>
                <a:spcPts val="0"/>
              </a:spcBef>
              <a:spcAft>
                <a:spcPts val="0"/>
              </a:spcAft>
              <a:buSzPts val="1800"/>
              <a:buNone/>
            </a:pPr>
            <a:endParaRPr sz="2000" b="1">
              <a:latin typeface="Arial"/>
              <a:ea typeface="Arial"/>
              <a:cs typeface="Arial"/>
              <a:sym typeface="Arial"/>
            </a:endParaRPr>
          </a:p>
          <a:p>
            <a:pPr marL="457200" lvl="0" indent="-381000" algn="l" rtl="0">
              <a:lnSpc>
                <a:spcPct val="100000"/>
              </a:lnSpc>
              <a:spcBef>
                <a:spcPts val="0"/>
              </a:spcBef>
              <a:spcAft>
                <a:spcPts val="0"/>
              </a:spcAft>
              <a:buSzPts val="2400"/>
              <a:buFont typeface="Times New Roman"/>
              <a:buChar char="●"/>
            </a:pPr>
            <a:r>
              <a:rPr lang="en-US" sz="2000" b="1">
                <a:latin typeface="Arial"/>
                <a:ea typeface="Arial"/>
                <a:cs typeface="Arial"/>
                <a:sym typeface="Arial"/>
              </a:rPr>
              <a:t>Do you think that people around the world have the same risk factors for cancer? Why or why not? </a:t>
            </a:r>
            <a:endParaRPr sz="2000" b="1">
              <a:latin typeface="Arial"/>
              <a:ea typeface="Arial"/>
              <a:cs typeface="Arial"/>
              <a:sym typeface="Arial"/>
            </a:endParaRPr>
          </a:p>
          <a:p>
            <a:pPr marL="457200" lvl="0" indent="0" algn="l" rtl="0">
              <a:lnSpc>
                <a:spcPct val="100000"/>
              </a:lnSpc>
              <a:spcBef>
                <a:spcPts val="0"/>
              </a:spcBef>
              <a:spcAft>
                <a:spcPts val="0"/>
              </a:spcAft>
              <a:buSzPts val="1800"/>
              <a:buNone/>
            </a:pPr>
            <a:endParaRPr sz="2000" b="1">
              <a:latin typeface="Arial"/>
              <a:ea typeface="Arial"/>
              <a:cs typeface="Arial"/>
              <a:sym typeface="Arial"/>
            </a:endParaRPr>
          </a:p>
          <a:p>
            <a:pPr marL="457200" lvl="0" indent="-381000" algn="l" rtl="0">
              <a:lnSpc>
                <a:spcPct val="100000"/>
              </a:lnSpc>
              <a:spcBef>
                <a:spcPts val="0"/>
              </a:spcBef>
              <a:spcAft>
                <a:spcPts val="0"/>
              </a:spcAft>
              <a:buSzPts val="2400"/>
              <a:buFont typeface="Times New Roman"/>
              <a:buChar char="●"/>
            </a:pPr>
            <a:r>
              <a:rPr lang="en-US" sz="2000" b="1">
                <a:latin typeface="Arial"/>
                <a:ea typeface="Arial"/>
                <a:cs typeface="Arial"/>
                <a:sym typeface="Arial"/>
              </a:rPr>
              <a:t>What percent of cancers do you think could be prevented by avoiding the major risk factors?</a:t>
            </a:r>
            <a:endParaRPr sz="2000" b="1">
              <a:latin typeface="Arial"/>
              <a:ea typeface="Arial"/>
              <a:cs typeface="Arial"/>
              <a:sym typeface="Arial"/>
            </a:endParaRPr>
          </a:p>
          <a:p>
            <a:pPr marL="457200" lvl="0" indent="0" algn="l" rtl="0">
              <a:lnSpc>
                <a:spcPct val="100000"/>
              </a:lnSpc>
              <a:spcBef>
                <a:spcPts val="0"/>
              </a:spcBef>
              <a:spcAft>
                <a:spcPts val="0"/>
              </a:spcAft>
              <a:buSzPts val="1800"/>
              <a:buNone/>
            </a:pPr>
            <a:endParaRPr sz="1200"/>
          </a:p>
        </p:txBody>
      </p:sp>
      <p:pic>
        <p:nvPicPr>
          <p:cNvPr id="329" name="Google Shape;329;g64280dd04b_0_34"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330" name="Google Shape;330;g64280dd04b_0_34"/>
          <p:cNvSpPr/>
          <p:nvPr/>
        </p:nvSpPr>
        <p:spPr>
          <a:xfrm>
            <a:off x="371192" y="274638"/>
            <a:ext cx="831560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Preventing Cancer</a:t>
            </a:r>
            <a:endParaRPr sz="4000" b="1" i="0" u="none" strike="noStrike" cap="none">
              <a:solidFill>
                <a:srgbClr val="38761D"/>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652b12f046_0_117"/>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36" name="Google Shape;336;g652b12f046_0_117"/>
          <p:cNvSpPr txBox="1">
            <a:spLocks noGrp="1"/>
          </p:cNvSpPr>
          <p:nvPr>
            <p:ph type="body" idx="1"/>
          </p:nvPr>
        </p:nvSpPr>
        <p:spPr>
          <a:xfrm>
            <a:off x="215981" y="982524"/>
            <a:ext cx="8688000" cy="50373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r>
              <a:rPr lang="en-US" sz="2400" b="1">
                <a:solidFill>
                  <a:srgbClr val="38761D"/>
                </a:solidFill>
                <a:latin typeface="Arial"/>
                <a:ea typeface="Arial"/>
                <a:cs typeface="Arial"/>
                <a:sym typeface="Arial"/>
              </a:rPr>
              <a:t>About one third of cancer deaths are considered preventable</a:t>
            </a:r>
            <a:endParaRPr sz="2400" b="1">
              <a:solidFill>
                <a:srgbClr val="38761D"/>
              </a:solidFill>
              <a:latin typeface="Arial"/>
              <a:ea typeface="Arial"/>
              <a:cs typeface="Arial"/>
              <a:sym typeface="Arial"/>
            </a:endParaRPr>
          </a:p>
          <a:p>
            <a:pPr marL="457200" lvl="0" indent="0" algn="l" rtl="0">
              <a:lnSpc>
                <a:spcPct val="100000"/>
              </a:lnSpc>
              <a:spcBef>
                <a:spcPts val="0"/>
              </a:spcBef>
              <a:spcAft>
                <a:spcPts val="0"/>
              </a:spcAft>
              <a:buSzPts val="1800"/>
              <a:buNone/>
            </a:pPr>
            <a:endParaRPr sz="2400" b="1">
              <a:solidFill>
                <a:srgbClr val="3C4245"/>
              </a:solidFill>
              <a:latin typeface="Arial"/>
              <a:ea typeface="Arial"/>
              <a:cs typeface="Arial"/>
              <a:sym typeface="Arial"/>
            </a:endParaRPr>
          </a:p>
          <a:p>
            <a:pPr marL="457200" lvl="0" indent="-381000" algn="l" rtl="0">
              <a:lnSpc>
                <a:spcPct val="100000"/>
              </a:lnSpc>
              <a:spcBef>
                <a:spcPts val="0"/>
              </a:spcBef>
              <a:spcAft>
                <a:spcPts val="0"/>
              </a:spcAft>
              <a:buClr>
                <a:srgbClr val="3C4245"/>
              </a:buClr>
              <a:buSzPts val="2400"/>
              <a:buFont typeface="Times New Roman"/>
              <a:buChar char="•"/>
            </a:pPr>
            <a:r>
              <a:rPr lang="en-US" sz="2000" b="1">
                <a:solidFill>
                  <a:srgbClr val="3C4245"/>
                </a:solidFill>
                <a:latin typeface="Arial"/>
                <a:ea typeface="Arial"/>
                <a:cs typeface="Arial"/>
                <a:sym typeface="Arial"/>
              </a:rPr>
              <a:t>Around one third of deaths from cancer are due to the 5 leading behavioral and dietary risks: high body mass index, low fruit and vegetable intake, lack of physical activity, tobacco use, and alcohol use.</a:t>
            </a:r>
            <a:endParaRPr sz="2000" b="1">
              <a:solidFill>
                <a:srgbClr val="3C4245"/>
              </a:solidFill>
              <a:latin typeface="Arial"/>
              <a:ea typeface="Arial"/>
              <a:cs typeface="Arial"/>
              <a:sym typeface="Arial"/>
            </a:endParaRPr>
          </a:p>
          <a:p>
            <a:pPr marL="457200" lvl="0" indent="0" algn="l" rtl="0">
              <a:lnSpc>
                <a:spcPct val="100000"/>
              </a:lnSpc>
              <a:spcBef>
                <a:spcPts val="0"/>
              </a:spcBef>
              <a:spcAft>
                <a:spcPts val="0"/>
              </a:spcAft>
              <a:buSzPts val="1800"/>
              <a:buNone/>
            </a:pPr>
            <a:endParaRPr sz="2000" b="1">
              <a:solidFill>
                <a:srgbClr val="3C4245"/>
              </a:solidFill>
              <a:latin typeface="Arial"/>
              <a:ea typeface="Arial"/>
              <a:cs typeface="Arial"/>
              <a:sym typeface="Arial"/>
            </a:endParaRPr>
          </a:p>
          <a:p>
            <a:pPr marL="457200" lvl="0" indent="-381000" algn="l" rtl="0">
              <a:lnSpc>
                <a:spcPct val="100000"/>
              </a:lnSpc>
              <a:spcBef>
                <a:spcPts val="0"/>
              </a:spcBef>
              <a:spcAft>
                <a:spcPts val="0"/>
              </a:spcAft>
              <a:buClr>
                <a:srgbClr val="3C4245"/>
              </a:buClr>
              <a:buSzPts val="2400"/>
              <a:buFont typeface="Times New Roman"/>
              <a:buChar char="•"/>
            </a:pPr>
            <a:r>
              <a:rPr lang="en-US" sz="2000" b="1">
                <a:solidFill>
                  <a:srgbClr val="3C4245"/>
                </a:solidFill>
                <a:latin typeface="Arial"/>
                <a:ea typeface="Arial"/>
                <a:cs typeface="Arial"/>
                <a:sym typeface="Arial"/>
              </a:rPr>
              <a:t>Tobacco use is the most important risk factor for cancer and is responsible for approximately 22% of cancer.</a:t>
            </a:r>
            <a:endParaRPr sz="2000" b="1">
              <a:solidFill>
                <a:srgbClr val="3C4245"/>
              </a:solidFill>
              <a:latin typeface="Arial"/>
              <a:ea typeface="Arial"/>
              <a:cs typeface="Arial"/>
              <a:sym typeface="Arial"/>
            </a:endParaRPr>
          </a:p>
          <a:p>
            <a:pPr marL="0" lvl="0" indent="0" algn="l" rtl="0">
              <a:lnSpc>
                <a:spcPct val="100000"/>
              </a:lnSpc>
              <a:spcBef>
                <a:spcPts val="0"/>
              </a:spcBef>
              <a:spcAft>
                <a:spcPts val="0"/>
              </a:spcAft>
              <a:buSzPts val="1800"/>
              <a:buNone/>
            </a:pPr>
            <a:endParaRPr sz="2000" b="1">
              <a:solidFill>
                <a:srgbClr val="3C4245"/>
              </a:solidFill>
              <a:latin typeface="Arial"/>
              <a:ea typeface="Arial"/>
              <a:cs typeface="Arial"/>
              <a:sym typeface="Arial"/>
            </a:endParaRPr>
          </a:p>
          <a:p>
            <a:pPr marL="457200" lvl="0" indent="-381000" algn="l" rtl="0">
              <a:lnSpc>
                <a:spcPct val="100000"/>
              </a:lnSpc>
              <a:spcBef>
                <a:spcPts val="0"/>
              </a:spcBef>
              <a:spcAft>
                <a:spcPts val="0"/>
              </a:spcAft>
              <a:buClr>
                <a:srgbClr val="3C4245"/>
              </a:buClr>
              <a:buSzPts val="2400"/>
              <a:buFont typeface="Times New Roman"/>
              <a:buChar char="•"/>
            </a:pPr>
            <a:r>
              <a:rPr lang="en-US" sz="2000" b="1">
                <a:solidFill>
                  <a:srgbClr val="3C4245"/>
                </a:solidFill>
                <a:latin typeface="Arial"/>
                <a:ea typeface="Arial"/>
                <a:cs typeface="Arial"/>
                <a:sym typeface="Arial"/>
              </a:rPr>
              <a:t>Cancer causing infections, such as hepatitis and human papilloma virus (HPV), are responsible for up to 25% of cancer cases in low- and middle-income countries.</a:t>
            </a:r>
            <a:endParaRPr sz="2000" b="1">
              <a:solidFill>
                <a:srgbClr val="3C4245"/>
              </a:solidFill>
              <a:latin typeface="Arial"/>
              <a:ea typeface="Arial"/>
              <a:cs typeface="Arial"/>
              <a:sym typeface="Arial"/>
            </a:endParaRPr>
          </a:p>
        </p:txBody>
      </p:sp>
      <p:pic>
        <p:nvPicPr>
          <p:cNvPr id="337" name="Google Shape;337;g652b12f046_0_117" descr="Macintosh HD:Users:pamelajkennedy:Desktop:32.jpg"/>
          <p:cNvPicPr preferRelativeResize="0"/>
          <p:nvPr/>
        </p:nvPicPr>
        <p:blipFill rotWithShape="1">
          <a:blip r:embed="rId3">
            <a:alphaModFix/>
          </a:blip>
          <a:srcRect/>
          <a:stretch/>
        </p:blipFill>
        <p:spPr>
          <a:xfrm>
            <a:off x="6700" y="5626363"/>
            <a:ext cx="9106562" cy="1188670"/>
          </a:xfrm>
          <a:prstGeom prst="rect">
            <a:avLst/>
          </a:prstGeom>
          <a:noFill/>
          <a:ln>
            <a:noFill/>
          </a:ln>
        </p:spPr>
      </p:pic>
      <p:sp>
        <p:nvSpPr>
          <p:cNvPr id="338" name="Google Shape;338;g652b12f046_0_117"/>
          <p:cNvSpPr/>
          <p:nvPr/>
        </p:nvSpPr>
        <p:spPr>
          <a:xfrm>
            <a:off x="457200" y="102416"/>
            <a:ext cx="837898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Cancer Key Facts</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8"/>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pic>
        <p:nvPicPr>
          <p:cNvPr id="344" name="Google Shape;344;p8" descr="Macintosh HD:Users:pamelajkennedy:Desktop:32.jpg"/>
          <p:cNvPicPr preferRelativeResize="0"/>
          <p:nvPr/>
        </p:nvPicPr>
        <p:blipFill rotWithShape="1">
          <a:blip r:embed="rId3">
            <a:alphaModFix/>
          </a:blip>
          <a:srcRect/>
          <a:stretch/>
        </p:blipFill>
        <p:spPr>
          <a:xfrm>
            <a:off x="6700" y="5626363"/>
            <a:ext cx="9106562" cy="1188670"/>
          </a:xfrm>
          <a:prstGeom prst="rect">
            <a:avLst/>
          </a:prstGeom>
          <a:noFill/>
          <a:ln>
            <a:noFill/>
          </a:ln>
        </p:spPr>
      </p:pic>
      <p:sp>
        <p:nvSpPr>
          <p:cNvPr id="345" name="Google Shape;345;p8"/>
          <p:cNvSpPr txBox="1"/>
          <p:nvPr/>
        </p:nvSpPr>
        <p:spPr>
          <a:xfrm>
            <a:off x="235389" y="480725"/>
            <a:ext cx="8718487" cy="1611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4000" b="1" i="0" u="none" strike="noStrike" cap="none">
                <a:solidFill>
                  <a:srgbClr val="38761D"/>
                </a:solidFill>
                <a:latin typeface="Calibri"/>
                <a:ea typeface="Calibri"/>
                <a:cs typeface="Calibri"/>
                <a:sym typeface="Calibri"/>
              </a:rPr>
              <a:t>These exposures increase the risk of cancer because of their capacity to cause:</a:t>
            </a:r>
            <a:r>
              <a:rPr lang="en-US" sz="4000" b="1" i="0" u="none" strike="noStrike" cap="none">
                <a:solidFill>
                  <a:schemeClr val="dk1"/>
                </a:solidFill>
                <a:latin typeface="Calibri"/>
                <a:ea typeface="Calibri"/>
                <a:cs typeface="Calibri"/>
                <a:sym typeface="Calibri"/>
              </a:rPr>
              <a:t>  </a:t>
            </a:r>
            <a:r>
              <a:rPr lang="en-US" sz="4000" b="1" i="0" u="none" strike="noStrike" cap="none">
                <a:solidFill>
                  <a:srgbClr val="FF0000"/>
                </a:solidFill>
                <a:latin typeface="Calibri"/>
                <a:ea typeface="Calibri"/>
                <a:cs typeface="Calibri"/>
                <a:sym typeface="Calibri"/>
              </a:rPr>
              <a:t>DNA Damage</a:t>
            </a:r>
            <a:br>
              <a:rPr lang="en-US" sz="3959" b="1" i="0" u="none" strike="noStrike" cap="none">
                <a:solidFill>
                  <a:srgbClr val="FF0000"/>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346" name="Google Shape;346;p8"/>
          <p:cNvSpPr/>
          <p:nvPr/>
        </p:nvSpPr>
        <p:spPr>
          <a:xfrm>
            <a:off x="303291" y="2298712"/>
            <a:ext cx="4572000" cy="2399631"/>
          </a:xfrm>
          <a:prstGeom prst="rect">
            <a:avLst/>
          </a:prstGeom>
          <a:noFill/>
          <a:ln>
            <a:noFill/>
          </a:ln>
        </p:spPr>
        <p:txBody>
          <a:bodyPr spcFirstLastPara="1" wrap="square" lIns="91425" tIns="45700" rIns="91425" bIns="45700" anchor="t" anchorCtr="0">
            <a:spAutoFit/>
          </a:bodyPr>
          <a:lstStyle/>
          <a:p>
            <a:pPr marL="0" marR="0" lvl="0" indent="0" algn="l" rtl="0">
              <a:lnSpc>
                <a:spcPct val="88000"/>
              </a:lnSpc>
              <a:spcBef>
                <a:spcPts val="0"/>
              </a:spcBef>
              <a:spcAft>
                <a:spcPts val="0"/>
              </a:spcAft>
              <a:buNone/>
            </a:pPr>
            <a:r>
              <a:rPr lang="en-US" sz="2000" b="1" i="0" u="none" strike="noStrike" cap="none">
                <a:solidFill>
                  <a:schemeClr val="dk1"/>
                </a:solidFill>
                <a:latin typeface="Arial"/>
                <a:ea typeface="Arial"/>
                <a:cs typeface="Arial"/>
                <a:sym typeface="Arial"/>
              </a:rPr>
              <a:t>Chemical</a:t>
            </a:r>
            <a:endParaRPr sz="2000" b="0" i="0" u="none" strike="noStrike" cap="none">
              <a:solidFill>
                <a:srgbClr val="000000"/>
              </a:solidFill>
              <a:latin typeface="Arial"/>
              <a:ea typeface="Arial"/>
              <a:cs typeface="Arial"/>
              <a:sym typeface="Arial"/>
            </a:endParaRPr>
          </a:p>
          <a:p>
            <a:pPr marL="0" marR="0" lvl="0" indent="0" algn="l" rtl="0">
              <a:lnSpc>
                <a:spcPct val="90000"/>
              </a:lnSpc>
              <a:spcBef>
                <a:spcPts val="360"/>
              </a:spcBef>
              <a:spcAft>
                <a:spcPts val="0"/>
              </a:spcAft>
              <a:buNone/>
            </a:pPr>
            <a:endParaRPr sz="2000" b="1" i="0" u="none" strike="noStrike" cap="none">
              <a:solidFill>
                <a:schemeClr val="dk1"/>
              </a:solidFill>
              <a:latin typeface="Arial"/>
              <a:ea typeface="Arial"/>
              <a:cs typeface="Arial"/>
              <a:sym typeface="Arial"/>
            </a:endParaRPr>
          </a:p>
          <a:p>
            <a:pPr marL="0" marR="0" lvl="0" indent="0" algn="l" rtl="0">
              <a:lnSpc>
                <a:spcPct val="88000"/>
              </a:lnSpc>
              <a:spcBef>
                <a:spcPts val="360"/>
              </a:spcBef>
              <a:spcAft>
                <a:spcPts val="0"/>
              </a:spcAft>
              <a:buNone/>
            </a:pPr>
            <a:endParaRPr sz="2000" b="1" i="0" u="none" strike="noStrike" cap="none">
              <a:solidFill>
                <a:schemeClr val="dk1"/>
              </a:solidFill>
              <a:latin typeface="Arial"/>
              <a:ea typeface="Arial"/>
              <a:cs typeface="Arial"/>
              <a:sym typeface="Arial"/>
            </a:endParaRPr>
          </a:p>
          <a:p>
            <a:pPr marL="0" marR="0" lvl="0" indent="0" algn="l" rtl="0">
              <a:lnSpc>
                <a:spcPct val="88000"/>
              </a:lnSpc>
              <a:spcBef>
                <a:spcPts val="360"/>
              </a:spcBef>
              <a:spcAft>
                <a:spcPts val="0"/>
              </a:spcAft>
              <a:buNone/>
            </a:pPr>
            <a:r>
              <a:rPr lang="en-US" sz="2000" b="1" i="0" u="none" strike="noStrike" cap="none">
                <a:solidFill>
                  <a:schemeClr val="dk1"/>
                </a:solidFill>
                <a:latin typeface="Arial"/>
                <a:ea typeface="Arial"/>
                <a:cs typeface="Arial"/>
                <a:sym typeface="Arial"/>
              </a:rPr>
              <a:t>Biological</a:t>
            </a:r>
            <a:br>
              <a:rPr lang="en-US" sz="2000" b="1" i="0" u="none" strike="noStrike" cap="none">
                <a:solidFill>
                  <a:schemeClr val="dk1"/>
                </a:solidFill>
                <a:latin typeface="Arial"/>
                <a:ea typeface="Arial"/>
                <a:cs typeface="Arial"/>
                <a:sym typeface="Arial"/>
              </a:rPr>
            </a:br>
            <a:br>
              <a:rPr lang="en-US" sz="2000" b="1" i="0" u="none" strike="noStrike" cap="none">
                <a:solidFill>
                  <a:schemeClr val="dk1"/>
                </a:solidFill>
                <a:latin typeface="Arial"/>
                <a:ea typeface="Arial"/>
                <a:cs typeface="Arial"/>
                <a:sym typeface="Arial"/>
              </a:rPr>
            </a:br>
            <a:endParaRPr sz="2000" b="1" i="0" u="none" strike="noStrike" cap="none">
              <a:solidFill>
                <a:schemeClr val="dk1"/>
              </a:solidFill>
              <a:latin typeface="Arial"/>
              <a:ea typeface="Arial"/>
              <a:cs typeface="Arial"/>
              <a:sym typeface="Arial"/>
            </a:endParaRPr>
          </a:p>
          <a:p>
            <a:pPr marL="0" marR="0" lvl="0" indent="0" algn="l" rtl="0">
              <a:lnSpc>
                <a:spcPct val="90000"/>
              </a:lnSpc>
              <a:spcBef>
                <a:spcPts val="360"/>
              </a:spcBef>
              <a:spcAft>
                <a:spcPts val="0"/>
              </a:spcAft>
              <a:buNone/>
            </a:pPr>
            <a:r>
              <a:rPr lang="en-US" sz="2000" b="1" i="0" u="none" strike="noStrike" cap="none">
                <a:solidFill>
                  <a:schemeClr val="dk1"/>
                </a:solidFill>
                <a:latin typeface="Arial"/>
                <a:ea typeface="Arial"/>
                <a:cs typeface="Arial"/>
                <a:sym typeface="Arial"/>
              </a:rPr>
              <a:t>Physical</a:t>
            </a:r>
            <a:br>
              <a:rPr lang="en-US" sz="1100" b="1" i="0" u="none" strike="noStrike" cap="none">
                <a:solidFill>
                  <a:schemeClr val="dk1"/>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347" name="Google Shape;347;p8"/>
          <p:cNvPicPr preferRelativeResize="0"/>
          <p:nvPr/>
        </p:nvPicPr>
        <p:blipFill rotWithShape="1">
          <a:blip r:embed="rId4">
            <a:alphaModFix/>
          </a:blip>
          <a:srcRect/>
          <a:stretch/>
        </p:blipFill>
        <p:spPr>
          <a:xfrm>
            <a:off x="2354953" y="2298712"/>
            <a:ext cx="3201000" cy="1611900"/>
          </a:xfrm>
          <a:prstGeom prst="rect">
            <a:avLst/>
          </a:prstGeom>
          <a:noFill/>
          <a:ln>
            <a:noFill/>
          </a:ln>
        </p:spPr>
      </p:pic>
      <p:pic>
        <p:nvPicPr>
          <p:cNvPr id="348" name="Google Shape;348;p8"/>
          <p:cNvPicPr preferRelativeResize="0"/>
          <p:nvPr/>
        </p:nvPicPr>
        <p:blipFill rotWithShape="1">
          <a:blip r:embed="rId5">
            <a:alphaModFix/>
          </a:blip>
          <a:srcRect/>
          <a:stretch/>
        </p:blipFill>
        <p:spPr>
          <a:xfrm>
            <a:off x="1945188" y="4063093"/>
            <a:ext cx="1711500" cy="1270500"/>
          </a:xfrm>
          <a:prstGeom prst="rect">
            <a:avLst/>
          </a:prstGeom>
          <a:noFill/>
          <a:ln>
            <a:noFill/>
          </a:ln>
        </p:spPr>
      </p:pic>
      <p:pic>
        <p:nvPicPr>
          <p:cNvPr id="349" name="Google Shape;349;p8" descr="http://4e7221.medialib.glogster.com/media/ef5c9da17f537fbe856125dabde59fd3413b09aaac10e90921c705f1f62d8f22/dna-mutation.jpg"/>
          <p:cNvPicPr preferRelativeResize="0"/>
          <p:nvPr/>
        </p:nvPicPr>
        <p:blipFill rotWithShape="1">
          <a:blip r:embed="rId6">
            <a:alphaModFix/>
          </a:blip>
          <a:srcRect/>
          <a:stretch/>
        </p:blipFill>
        <p:spPr>
          <a:xfrm>
            <a:off x="5790885" y="2167044"/>
            <a:ext cx="2438400" cy="1128300"/>
          </a:xfrm>
          <a:prstGeom prst="rect">
            <a:avLst/>
          </a:prstGeom>
          <a:noFill/>
          <a:ln>
            <a:noFill/>
          </a:ln>
        </p:spPr>
      </p:pic>
      <p:pic>
        <p:nvPicPr>
          <p:cNvPr id="350" name="Google Shape;350;p8"/>
          <p:cNvPicPr preferRelativeResize="0"/>
          <p:nvPr/>
        </p:nvPicPr>
        <p:blipFill rotWithShape="1">
          <a:blip r:embed="rId7">
            <a:alphaModFix/>
          </a:blip>
          <a:srcRect/>
          <a:stretch/>
        </p:blipFill>
        <p:spPr>
          <a:xfrm>
            <a:off x="6909885" y="3560548"/>
            <a:ext cx="1319400" cy="1574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64280dd04b_0_28"/>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56" name="Google Shape;356;g64280dd04b_0_28"/>
          <p:cNvSpPr txBox="1">
            <a:spLocks noGrp="1"/>
          </p:cNvSpPr>
          <p:nvPr>
            <p:ph type="body" idx="1"/>
          </p:nvPr>
        </p:nvSpPr>
        <p:spPr>
          <a:xfrm>
            <a:off x="90534" y="249513"/>
            <a:ext cx="8962931" cy="54240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endParaRPr sz="2400"/>
          </a:p>
          <a:p>
            <a:pPr marL="0" lvl="0" indent="0" algn="ctr" rtl="0">
              <a:lnSpc>
                <a:spcPct val="100000"/>
              </a:lnSpc>
              <a:spcBef>
                <a:spcPts val="0"/>
              </a:spcBef>
              <a:spcAft>
                <a:spcPts val="0"/>
              </a:spcAft>
              <a:buClr>
                <a:schemeClr val="dk1"/>
              </a:buClr>
              <a:buSzPts val="1100"/>
              <a:buFont typeface="Arial"/>
              <a:buNone/>
            </a:pPr>
            <a:r>
              <a:rPr lang="en-US" sz="4000" b="1">
                <a:solidFill>
                  <a:srgbClr val="38761D"/>
                </a:solidFill>
                <a:latin typeface="Calibri"/>
                <a:ea typeface="Calibri"/>
                <a:cs typeface="Calibri"/>
                <a:sym typeface="Calibri"/>
              </a:rPr>
              <a:t>How does DNA carry the genetic information that determines a cell’s fate?</a:t>
            </a:r>
            <a:endParaRPr sz="4000" b="1">
              <a:solidFill>
                <a:srgbClr val="38761D"/>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endParaRPr sz="4800">
              <a:latin typeface="Arial"/>
              <a:ea typeface="Arial"/>
              <a:cs typeface="Arial"/>
              <a:sym typeface="Arial"/>
            </a:endParaRPr>
          </a:p>
          <a:p>
            <a:pPr marL="0" lvl="0" indent="457200" algn="l" rtl="0">
              <a:lnSpc>
                <a:spcPct val="100000"/>
              </a:lnSpc>
              <a:spcBef>
                <a:spcPts val="0"/>
              </a:spcBef>
              <a:spcAft>
                <a:spcPts val="0"/>
              </a:spcAft>
              <a:buClr>
                <a:schemeClr val="dk1"/>
              </a:buClr>
              <a:buSzPts val="1100"/>
              <a:buFont typeface="Arial"/>
              <a:buNone/>
            </a:pPr>
            <a:r>
              <a:rPr lang="en-US" sz="3000" b="1">
                <a:latin typeface="Arial"/>
                <a:ea typeface="Arial"/>
                <a:cs typeface="Arial"/>
                <a:sym typeface="Arial"/>
              </a:rPr>
              <a:t>Videos</a:t>
            </a:r>
            <a:endParaRPr sz="3000" b="1">
              <a:latin typeface="Arial"/>
              <a:ea typeface="Arial"/>
              <a:cs typeface="Arial"/>
              <a:sym typeface="Arial"/>
            </a:endParaRPr>
          </a:p>
          <a:p>
            <a:pPr marL="0" lvl="0" indent="457200" algn="l" rtl="0">
              <a:lnSpc>
                <a:spcPct val="100000"/>
              </a:lnSpc>
              <a:spcBef>
                <a:spcPts val="0"/>
              </a:spcBef>
              <a:spcAft>
                <a:spcPts val="0"/>
              </a:spcAft>
              <a:buClr>
                <a:schemeClr val="dk1"/>
              </a:buClr>
              <a:buSzPts val="1100"/>
              <a:buFont typeface="Arial"/>
              <a:buNone/>
            </a:pPr>
            <a:endParaRPr sz="1200" b="1">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r>
              <a:rPr lang="en-US" sz="1800" b="1">
                <a:latin typeface="Arial"/>
                <a:ea typeface="Arial"/>
                <a:cs typeface="Arial"/>
                <a:sym typeface="Arial"/>
              </a:rPr>
              <a:t>“What is DNA and how does it work?”</a:t>
            </a:r>
            <a:r>
              <a:rPr lang="en-US" sz="1800">
                <a:latin typeface="Arial"/>
                <a:ea typeface="Arial"/>
                <a:cs typeface="Arial"/>
                <a:sym typeface="Arial"/>
              </a:rPr>
              <a:t> (5 minutes)</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800">
                <a:latin typeface="Arial"/>
                <a:ea typeface="Arial"/>
                <a:cs typeface="Arial"/>
                <a:sym typeface="Arial"/>
              </a:rPr>
              <a:t>	</a:t>
            </a:r>
            <a:r>
              <a:rPr lang="en-US" sz="1800" u="sng">
                <a:solidFill>
                  <a:schemeClr val="hlink"/>
                </a:solidFill>
                <a:latin typeface="Arial"/>
                <a:ea typeface="Arial"/>
                <a:cs typeface="Arial"/>
                <a:sym typeface="Arial"/>
                <a:hlinkClick r:id="rId3"/>
              </a:rPr>
              <a:t>https://www.youtube.com/watch?v=zwibgNGe4aY</a:t>
            </a:r>
            <a:r>
              <a:rPr lang="en-US" sz="1800">
                <a:latin typeface="Arial"/>
                <a:ea typeface="Arial"/>
                <a:cs typeface="Arial"/>
                <a:sym typeface="Arial"/>
              </a:rPr>
              <a:t> </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b="1">
              <a:latin typeface="Arial"/>
              <a:ea typeface="Arial"/>
              <a:cs typeface="Arial"/>
              <a:sym typeface="Arial"/>
            </a:endParaRPr>
          </a:p>
          <a:p>
            <a:pPr marL="457200" lvl="1" indent="0" algn="l" rtl="0">
              <a:lnSpc>
                <a:spcPct val="100000"/>
              </a:lnSpc>
              <a:spcBef>
                <a:spcPts val="0"/>
              </a:spcBef>
              <a:spcAft>
                <a:spcPts val="0"/>
              </a:spcAft>
              <a:buSzPts val="1100"/>
              <a:buFont typeface="Arial"/>
              <a:buNone/>
            </a:pPr>
            <a:r>
              <a:rPr lang="en-US" sz="1800" b="1">
                <a:latin typeface="Arial"/>
                <a:ea typeface="Arial"/>
                <a:cs typeface="Arial"/>
                <a:sym typeface="Arial"/>
              </a:rPr>
              <a:t>“What is a gene?”</a:t>
            </a:r>
            <a:r>
              <a:rPr lang="en-US" sz="1800">
                <a:latin typeface="Arial"/>
                <a:ea typeface="Arial"/>
                <a:cs typeface="Arial"/>
                <a:sym typeface="Arial"/>
              </a:rPr>
              <a:t> (5 minutes)</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800">
                <a:latin typeface="Arial"/>
                <a:ea typeface="Arial"/>
                <a:cs typeface="Arial"/>
                <a:sym typeface="Arial"/>
              </a:rPr>
              <a:t>	</a:t>
            </a:r>
            <a:r>
              <a:rPr lang="en-US" sz="1800" u="sng">
                <a:solidFill>
                  <a:schemeClr val="hlink"/>
                </a:solidFill>
                <a:latin typeface="Arial"/>
                <a:ea typeface="Arial"/>
                <a:cs typeface="Arial"/>
                <a:sym typeface="Arial"/>
                <a:hlinkClick r:id="rId4"/>
              </a:rPr>
              <a:t>https://www.youtube.com/watch?v=5MQdXjRPHmQ</a:t>
            </a:r>
            <a:r>
              <a:rPr lang="en-US" sz="1800">
                <a:latin typeface="Arial"/>
                <a:ea typeface="Arial"/>
                <a:cs typeface="Arial"/>
                <a:sym typeface="Arial"/>
              </a:rPr>
              <a:t> </a:t>
            </a:r>
            <a:endParaRPr sz="1800">
              <a:latin typeface="Arial"/>
              <a:ea typeface="Arial"/>
              <a:cs typeface="Arial"/>
              <a:sym typeface="Arial"/>
            </a:endParaRPr>
          </a:p>
          <a:p>
            <a:pPr marL="457200" lvl="0" indent="0" algn="l" rtl="0">
              <a:lnSpc>
                <a:spcPct val="100000"/>
              </a:lnSpc>
              <a:spcBef>
                <a:spcPts val="0"/>
              </a:spcBef>
              <a:spcAft>
                <a:spcPts val="0"/>
              </a:spcAft>
              <a:buSzPts val="1800"/>
              <a:buNone/>
            </a:pPr>
            <a:endParaRPr sz="2800"/>
          </a:p>
          <a:p>
            <a:pPr marL="342900" lvl="0" indent="0" algn="ctr" rtl="0">
              <a:lnSpc>
                <a:spcPct val="100000"/>
              </a:lnSpc>
              <a:spcBef>
                <a:spcPts val="0"/>
              </a:spcBef>
              <a:spcAft>
                <a:spcPts val="0"/>
              </a:spcAft>
              <a:buSzPts val="1800"/>
              <a:buNone/>
            </a:pPr>
            <a:endParaRPr sz="1200"/>
          </a:p>
        </p:txBody>
      </p:sp>
      <p:pic>
        <p:nvPicPr>
          <p:cNvPr id="357" name="Google Shape;357;g64280dd04b_0_28" descr="Macintosh HD:Users:pamelajkennedy:Desktop:32.jpg"/>
          <p:cNvPicPr preferRelativeResize="0"/>
          <p:nvPr/>
        </p:nvPicPr>
        <p:blipFill rotWithShape="1">
          <a:blip r:embed="rId5">
            <a:alphaModFix/>
          </a:blip>
          <a:srcRect/>
          <a:stretch/>
        </p:blipFill>
        <p:spPr>
          <a:xfrm>
            <a:off x="6687" y="5673513"/>
            <a:ext cx="9106562" cy="1188670"/>
          </a:xfrm>
          <a:prstGeom prst="rect">
            <a:avLst/>
          </a:prstGeom>
          <a:noFill/>
          <a:ln>
            <a:noFill/>
          </a:ln>
        </p:spPr>
      </p:pic>
      <p:pic>
        <p:nvPicPr>
          <p:cNvPr id="358" name="Google Shape;358;g64280dd04b_0_28"/>
          <p:cNvPicPr preferRelativeResize="0"/>
          <p:nvPr/>
        </p:nvPicPr>
        <p:blipFill rotWithShape="1">
          <a:blip r:embed="rId6">
            <a:alphaModFix/>
          </a:blip>
          <a:srcRect/>
          <a:stretch/>
        </p:blipFill>
        <p:spPr>
          <a:xfrm>
            <a:off x="6302977" y="3144213"/>
            <a:ext cx="2619375" cy="174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64280dd04b_0_52"/>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64" name="Google Shape;364;g64280dd04b_0_52"/>
          <p:cNvSpPr txBox="1">
            <a:spLocks noGrp="1"/>
          </p:cNvSpPr>
          <p:nvPr>
            <p:ph type="body" idx="1"/>
          </p:nvPr>
        </p:nvSpPr>
        <p:spPr>
          <a:xfrm>
            <a:off x="457200" y="1702051"/>
            <a:ext cx="8229600" cy="3731624"/>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endParaRPr sz="1200"/>
          </a:p>
        </p:txBody>
      </p:sp>
      <p:pic>
        <p:nvPicPr>
          <p:cNvPr id="365" name="Google Shape;365;g64280dd04b_0_52"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366" name="Google Shape;366;g64280dd04b_0_52"/>
          <p:cNvPicPr preferRelativeResize="0"/>
          <p:nvPr/>
        </p:nvPicPr>
        <p:blipFill rotWithShape="1">
          <a:blip r:embed="rId4">
            <a:alphaModFix/>
          </a:blip>
          <a:srcRect/>
          <a:stretch/>
        </p:blipFill>
        <p:spPr>
          <a:xfrm>
            <a:off x="1118506" y="1181450"/>
            <a:ext cx="7149300" cy="2343300"/>
          </a:xfrm>
          <a:prstGeom prst="rect">
            <a:avLst/>
          </a:prstGeom>
          <a:noFill/>
          <a:ln>
            <a:noFill/>
          </a:ln>
        </p:spPr>
      </p:pic>
      <p:sp>
        <p:nvSpPr>
          <p:cNvPr id="367" name="Google Shape;367;g64280dd04b_0_52"/>
          <p:cNvSpPr txBox="1"/>
          <p:nvPr/>
        </p:nvSpPr>
        <p:spPr>
          <a:xfrm>
            <a:off x="135802" y="3945657"/>
            <a:ext cx="8690261" cy="1273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Char char="●"/>
            </a:pPr>
            <a:r>
              <a:rPr lang="en-US" sz="2400" b="1" i="0" u="none" strike="noStrike" cap="none">
                <a:solidFill>
                  <a:schemeClr val="dk1"/>
                </a:solidFill>
              </a:rPr>
              <a:t>Genes code for proteins, which are the workhorses of the cell. </a:t>
            </a:r>
            <a:endParaRPr sz="2400" b="1" i="0" u="none" strike="noStrike" cap="none">
              <a:solidFill>
                <a:schemeClr val="dk1"/>
              </a:solidFill>
            </a:endParaRPr>
          </a:p>
          <a:p>
            <a:pPr marL="914400" marR="0" lvl="0" indent="0" algn="l" rtl="0">
              <a:lnSpc>
                <a:spcPct val="100000"/>
              </a:lnSpc>
              <a:spcBef>
                <a:spcPts val="0"/>
              </a:spcBef>
              <a:spcAft>
                <a:spcPts val="0"/>
              </a:spcAft>
              <a:buNone/>
            </a:pPr>
            <a:endParaRPr sz="1200" b="1" i="0" u="none" strike="noStrike" cap="none">
              <a:solidFill>
                <a:schemeClr val="dk1"/>
              </a:solidFill>
            </a:endParaRPr>
          </a:p>
          <a:p>
            <a:pPr marL="457200" marR="0" lvl="0" indent="-381000" algn="l" rtl="0">
              <a:lnSpc>
                <a:spcPct val="100000"/>
              </a:lnSpc>
              <a:spcBef>
                <a:spcPts val="0"/>
              </a:spcBef>
              <a:spcAft>
                <a:spcPts val="0"/>
              </a:spcAft>
              <a:buClr>
                <a:schemeClr val="dk1"/>
              </a:buClr>
              <a:buSzPts val="2400"/>
              <a:buChar char="●"/>
            </a:pPr>
            <a:r>
              <a:rPr lang="en-US" sz="2400" b="1" i="0" u="none" strike="noStrike" cap="none">
                <a:solidFill>
                  <a:schemeClr val="dk1"/>
                </a:solidFill>
              </a:rPr>
              <a:t>Proteins are responsible for a cell’s structure, function, and regulation.</a:t>
            </a:r>
            <a:endParaRPr sz="2400" b="1" i="0" u="none" strike="noStrike" cap="none">
              <a:solidFill>
                <a:srgbClr val="000000"/>
              </a:solidFill>
            </a:endParaRPr>
          </a:p>
        </p:txBody>
      </p:sp>
      <p:sp>
        <p:nvSpPr>
          <p:cNvPr id="368" name="Google Shape;368;g64280dd04b_0_52"/>
          <p:cNvSpPr/>
          <p:nvPr/>
        </p:nvSpPr>
        <p:spPr>
          <a:xfrm>
            <a:off x="397287" y="233726"/>
            <a:ext cx="842877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Central Dogma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7069230d74_0_19"/>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74" name="Google Shape;374;g7069230d74_0_19"/>
          <p:cNvSpPr txBox="1">
            <a:spLocks noGrp="1"/>
          </p:cNvSpPr>
          <p:nvPr>
            <p:ph type="body" idx="1"/>
          </p:nvPr>
        </p:nvSpPr>
        <p:spPr>
          <a:xfrm>
            <a:off x="511175" y="274649"/>
            <a:ext cx="8229600" cy="544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4800">
              <a:solidFill>
                <a:srgbClr val="38761D"/>
              </a:solidFill>
            </a:endParaRPr>
          </a:p>
          <a:p>
            <a:pPr marL="0" lvl="0" indent="0" algn="ctr" rtl="0">
              <a:lnSpc>
                <a:spcPct val="100000"/>
              </a:lnSpc>
              <a:spcBef>
                <a:spcPts val="0"/>
              </a:spcBef>
              <a:spcAft>
                <a:spcPts val="0"/>
              </a:spcAft>
              <a:buClr>
                <a:schemeClr val="dk1"/>
              </a:buClr>
              <a:buSzPts val="1100"/>
              <a:buFont typeface="Arial"/>
              <a:buNone/>
            </a:pPr>
            <a:r>
              <a:rPr lang="en-US" sz="6000" b="1">
                <a:solidFill>
                  <a:srgbClr val="38761D"/>
                </a:solidFill>
              </a:rPr>
              <a:t>Let’s Start Decoding!   </a:t>
            </a:r>
            <a:endParaRPr sz="6000" b="1">
              <a:solidFill>
                <a:srgbClr val="38761D"/>
              </a:solidFill>
            </a:endParaRPr>
          </a:p>
          <a:p>
            <a:pPr marL="0" lvl="0" indent="0" algn="ctr" rtl="0">
              <a:lnSpc>
                <a:spcPct val="100000"/>
              </a:lnSpc>
              <a:spcBef>
                <a:spcPts val="0"/>
              </a:spcBef>
              <a:spcAft>
                <a:spcPts val="0"/>
              </a:spcAft>
              <a:buClr>
                <a:schemeClr val="dk1"/>
              </a:buClr>
              <a:buSzPts val="1100"/>
              <a:buFont typeface="Arial"/>
              <a:buNone/>
            </a:pPr>
            <a:endParaRPr sz="3600">
              <a:solidFill>
                <a:srgbClr val="38761D"/>
              </a:solidFill>
            </a:endParaRPr>
          </a:p>
          <a:p>
            <a:pPr marL="0" lvl="0" indent="0" algn="l" rtl="0">
              <a:lnSpc>
                <a:spcPct val="100000"/>
              </a:lnSpc>
              <a:spcBef>
                <a:spcPts val="0"/>
              </a:spcBef>
              <a:spcAft>
                <a:spcPts val="0"/>
              </a:spcAft>
              <a:buClr>
                <a:schemeClr val="dk1"/>
              </a:buClr>
              <a:buSzPts val="1100"/>
              <a:buFont typeface="Arial"/>
              <a:buNone/>
            </a:pPr>
            <a:r>
              <a:rPr lang="en-US" sz="4800">
                <a:solidFill>
                  <a:srgbClr val="38761D"/>
                </a:solidFill>
              </a:rPr>
              <a:t>   </a:t>
            </a:r>
            <a:endParaRPr sz="4800">
              <a:solidFill>
                <a:srgbClr val="38761D"/>
              </a:solidFill>
            </a:endParaRPr>
          </a:p>
          <a:p>
            <a:pPr marL="0" lvl="0" indent="0" algn="l" rtl="0">
              <a:lnSpc>
                <a:spcPct val="100000"/>
              </a:lnSpc>
              <a:spcBef>
                <a:spcPts val="0"/>
              </a:spcBef>
              <a:spcAft>
                <a:spcPts val="0"/>
              </a:spcAft>
              <a:buClr>
                <a:schemeClr val="dk1"/>
              </a:buClr>
              <a:buSzPts val="1100"/>
              <a:buFont typeface="Arial"/>
              <a:buNone/>
            </a:pPr>
            <a:endParaRPr sz="4800">
              <a:solidFill>
                <a:srgbClr val="38761D"/>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38761D"/>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38761D"/>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38761D"/>
              </a:solidFill>
            </a:endParaRPr>
          </a:p>
          <a:p>
            <a:pPr marL="0" lvl="0" indent="0" algn="l" rtl="0">
              <a:lnSpc>
                <a:spcPct val="100000"/>
              </a:lnSpc>
              <a:spcBef>
                <a:spcPts val="0"/>
              </a:spcBef>
              <a:spcAft>
                <a:spcPts val="0"/>
              </a:spcAft>
              <a:buClr>
                <a:schemeClr val="dk1"/>
              </a:buClr>
              <a:buSzPts val="1100"/>
              <a:buFont typeface="Arial"/>
              <a:buNone/>
            </a:pPr>
            <a:r>
              <a:rPr lang="en-US" sz="1400">
                <a:solidFill>
                  <a:srgbClr val="38761D"/>
                </a:solidFill>
              </a:rPr>
              <a:t>							 M     I      S</a:t>
            </a:r>
            <a:endParaRPr sz="1400">
              <a:solidFill>
                <a:srgbClr val="38761D"/>
              </a:solidFill>
            </a:endParaRPr>
          </a:p>
        </p:txBody>
      </p:sp>
      <p:pic>
        <p:nvPicPr>
          <p:cNvPr id="375" name="Google Shape;375;g7069230d74_0_19"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376" name="Google Shape;376;g7069230d74_0_19"/>
          <p:cNvPicPr preferRelativeResize="0"/>
          <p:nvPr/>
        </p:nvPicPr>
        <p:blipFill rotWithShape="1">
          <a:blip r:embed="rId4">
            <a:alphaModFix/>
          </a:blip>
          <a:srcRect/>
          <a:stretch/>
        </p:blipFill>
        <p:spPr>
          <a:xfrm>
            <a:off x="2198137" y="2223398"/>
            <a:ext cx="4855675" cy="1978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7069230d74_0_13"/>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82" name="Google Shape;382;g7069230d74_0_13"/>
          <p:cNvSpPr txBox="1">
            <a:spLocks noGrp="1"/>
          </p:cNvSpPr>
          <p:nvPr>
            <p:ph type="body" idx="1"/>
          </p:nvPr>
        </p:nvSpPr>
        <p:spPr>
          <a:xfrm>
            <a:off x="457200" y="1335180"/>
            <a:ext cx="8229600" cy="398567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Arial"/>
              <a:buChar char="•"/>
            </a:pPr>
            <a:r>
              <a:rPr lang="en-US" sz="2400" b="1">
                <a:latin typeface="Arial"/>
                <a:ea typeface="Arial"/>
                <a:cs typeface="Arial"/>
                <a:sym typeface="Arial"/>
              </a:rPr>
              <a:t>The genetic code is a set of rules by which information encoded on DNA is used to make proteins. </a:t>
            </a:r>
            <a:endParaRPr sz="2400" b="1">
              <a:latin typeface="Arial"/>
              <a:ea typeface="Arial"/>
              <a:cs typeface="Arial"/>
              <a:sym typeface="Arial"/>
            </a:endParaRPr>
          </a:p>
          <a:p>
            <a:pPr marL="457200" lvl="0" indent="0" algn="l" rtl="0">
              <a:lnSpc>
                <a:spcPct val="100000"/>
              </a:lnSpc>
              <a:spcBef>
                <a:spcPts val="0"/>
              </a:spcBef>
              <a:spcAft>
                <a:spcPts val="0"/>
              </a:spcAft>
              <a:buNone/>
            </a:pPr>
            <a:endParaRPr sz="2400" b="1">
              <a:latin typeface="Arial"/>
              <a:ea typeface="Arial"/>
              <a:cs typeface="Arial"/>
              <a:sym typeface="Arial"/>
            </a:endParaRPr>
          </a:p>
          <a:p>
            <a:pPr marL="457200" lvl="0" indent="-381000" algn="l" rtl="0">
              <a:lnSpc>
                <a:spcPct val="100000"/>
              </a:lnSpc>
              <a:spcBef>
                <a:spcPts val="0"/>
              </a:spcBef>
              <a:spcAft>
                <a:spcPts val="0"/>
              </a:spcAft>
              <a:buSzPts val="2400"/>
              <a:buFont typeface="Arial"/>
              <a:buChar char="•"/>
            </a:pPr>
            <a:r>
              <a:rPr lang="en-US" sz="2400" b="1">
                <a:latin typeface="Arial"/>
                <a:ea typeface="Arial"/>
                <a:cs typeface="Arial"/>
                <a:sym typeface="Arial"/>
              </a:rPr>
              <a:t>Proteins are made up of amino acid sequences. The specific amino acid sequence for each unique protein is determined by the sequence of bases.</a:t>
            </a:r>
            <a:endParaRPr sz="2400" b="1">
              <a:latin typeface="Arial"/>
              <a:ea typeface="Arial"/>
              <a:cs typeface="Arial"/>
              <a:sym typeface="Arial"/>
            </a:endParaRPr>
          </a:p>
          <a:p>
            <a:pPr marL="457200" lvl="0" indent="0" algn="l" rtl="0">
              <a:lnSpc>
                <a:spcPct val="100000"/>
              </a:lnSpc>
              <a:spcBef>
                <a:spcPts val="0"/>
              </a:spcBef>
              <a:spcAft>
                <a:spcPts val="0"/>
              </a:spcAft>
              <a:buNone/>
            </a:pPr>
            <a:endParaRPr sz="2400" b="1">
              <a:latin typeface="Arial"/>
              <a:ea typeface="Arial"/>
              <a:cs typeface="Arial"/>
              <a:sym typeface="Arial"/>
            </a:endParaRPr>
          </a:p>
          <a:p>
            <a:pPr marL="457200" lvl="0" indent="-381000" algn="l" rtl="0">
              <a:lnSpc>
                <a:spcPct val="100000"/>
              </a:lnSpc>
              <a:spcBef>
                <a:spcPts val="0"/>
              </a:spcBef>
              <a:spcAft>
                <a:spcPts val="0"/>
              </a:spcAft>
              <a:buSzPts val="2400"/>
              <a:buFont typeface="Arial"/>
              <a:buChar char="•"/>
            </a:pPr>
            <a:r>
              <a:rPr lang="en-US" sz="2400" b="1">
                <a:latin typeface="Arial"/>
                <a:ea typeface="Arial"/>
                <a:cs typeface="Arial"/>
                <a:sym typeface="Arial"/>
              </a:rPr>
              <a:t>By looking at the order of bases on a DNA sample we can read, or translate, the code and determine the structure of a protein. </a:t>
            </a:r>
            <a:endParaRPr sz="24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r>
              <a:rPr lang="en-US" sz="2400"/>
              <a:t>     </a:t>
            </a:r>
            <a:endParaRPr/>
          </a:p>
        </p:txBody>
      </p:sp>
      <p:pic>
        <p:nvPicPr>
          <p:cNvPr id="383" name="Google Shape;383;g7069230d74_0_13"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384" name="Google Shape;384;g7069230d74_0_13"/>
          <p:cNvSpPr/>
          <p:nvPr/>
        </p:nvSpPr>
        <p:spPr>
          <a:xfrm>
            <a:off x="406691" y="274638"/>
            <a:ext cx="830655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The Genetic Code</a:t>
            </a:r>
            <a:endParaRPr sz="4000" b="1" i="0" u="none" strike="noStrike" cap="none">
              <a:solidFill>
                <a:srgbClr val="38761D"/>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7069230d74_0_0"/>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90" name="Google Shape;390;g7069230d74_0_0"/>
          <p:cNvSpPr txBox="1">
            <a:spLocks noGrp="1"/>
          </p:cNvSpPr>
          <p:nvPr>
            <p:ph type="body" idx="1"/>
          </p:nvPr>
        </p:nvSpPr>
        <p:spPr>
          <a:xfrm>
            <a:off x="176100" y="1371234"/>
            <a:ext cx="8791800" cy="34904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2400" b="1"/>
          </a:p>
          <a:p>
            <a:pPr marL="0" lvl="0" indent="0" algn="l" rtl="0">
              <a:lnSpc>
                <a:spcPct val="100000"/>
              </a:lnSpc>
              <a:spcBef>
                <a:spcPts val="0"/>
              </a:spcBef>
              <a:spcAft>
                <a:spcPts val="0"/>
              </a:spcAft>
              <a:buClr>
                <a:schemeClr val="dk1"/>
              </a:buClr>
              <a:buSzPts val="1100"/>
              <a:buFont typeface="Arial"/>
              <a:buNone/>
            </a:pPr>
            <a:r>
              <a:rPr lang="en-US" sz="2400" b="1"/>
              <a:t>DNA </a:t>
            </a:r>
            <a:r>
              <a:rPr lang="en-US" sz="1800"/>
              <a:t>    </a:t>
            </a:r>
            <a:r>
              <a:rPr lang="en-US" sz="2400" b="1"/>
              <a:t> ------&gt;</a:t>
            </a:r>
            <a:r>
              <a:rPr lang="en-US" sz="1800"/>
              <a:t>    </a:t>
            </a:r>
            <a:r>
              <a:rPr lang="en-US" sz="2400"/>
              <a:t> GAA TAG AAA CTT ACT TAG AGC ATT CCT GCC CTT </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r>
              <a:rPr lang="en-US" sz="2400" b="1"/>
              <a:t>mRNA</a:t>
            </a:r>
            <a:r>
              <a:rPr lang="en-US" sz="2400"/>
              <a:t>  </a:t>
            </a:r>
            <a:r>
              <a:rPr lang="en-US" sz="2400" b="1"/>
              <a:t>---&gt;</a:t>
            </a:r>
            <a:r>
              <a:rPr lang="en-US" sz="2400"/>
              <a:t>        CUU AUC UUU GAA UGA AUC UCG ... ... ... ... ... ... </a:t>
            </a:r>
            <a:endParaRPr sz="2400"/>
          </a:p>
          <a:p>
            <a:pPr marL="0" lvl="0" indent="0" algn="l" rtl="0">
              <a:lnSpc>
                <a:spcPct val="100000"/>
              </a:lnSpc>
              <a:spcBef>
                <a:spcPts val="0"/>
              </a:spcBef>
              <a:spcAft>
                <a:spcPts val="0"/>
              </a:spcAft>
              <a:buClr>
                <a:schemeClr val="dk1"/>
              </a:buClr>
              <a:buSzPts val="1100"/>
              <a:buFont typeface="Arial"/>
              <a:buNone/>
            </a:pPr>
            <a:r>
              <a:rPr lang="en-US" sz="2400"/>
              <a:t>                                            </a:t>
            </a:r>
            <a:endParaRPr sz="2400"/>
          </a:p>
          <a:p>
            <a:pPr marL="0" lvl="0" indent="0" algn="l" rtl="0">
              <a:lnSpc>
                <a:spcPct val="100000"/>
              </a:lnSpc>
              <a:spcBef>
                <a:spcPts val="0"/>
              </a:spcBef>
              <a:spcAft>
                <a:spcPts val="0"/>
              </a:spcAft>
              <a:buClr>
                <a:schemeClr val="dk1"/>
              </a:buClr>
              <a:buSzPts val="1100"/>
              <a:buFont typeface="Arial"/>
              <a:buNone/>
            </a:pPr>
            <a:r>
              <a:rPr lang="en-US" sz="2400" b="1"/>
              <a:t>Amino Acid -&gt;  </a:t>
            </a:r>
            <a:r>
              <a:rPr lang="en-US" sz="2400"/>
              <a:t>Leu   Iso  Phe  Glu    ...   Iso  ... ... ... ... ... ... ... ... …</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r>
              <a:rPr lang="en-US" sz="2400" b="1"/>
              <a:t>Symbols ----&gt; </a:t>
            </a:r>
            <a:r>
              <a:rPr lang="en-US" sz="2400"/>
              <a:t>    L      I       F       E       ...       I         . . . . . . . .      </a:t>
            </a:r>
            <a:endParaRPr sz="2400"/>
          </a:p>
          <a:p>
            <a:pPr marL="342900" lvl="0" indent="0" algn="ctr" rtl="0">
              <a:lnSpc>
                <a:spcPct val="100000"/>
              </a:lnSpc>
              <a:spcBef>
                <a:spcPts val="0"/>
              </a:spcBef>
              <a:spcAft>
                <a:spcPts val="0"/>
              </a:spcAft>
              <a:buSzPts val="1800"/>
              <a:buNone/>
            </a:pPr>
            <a:endParaRPr sz="1200"/>
          </a:p>
        </p:txBody>
      </p:sp>
      <p:pic>
        <p:nvPicPr>
          <p:cNvPr id="391" name="Google Shape;391;g7069230d74_0_0"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392" name="Google Shape;392;g7069230d74_0_0"/>
          <p:cNvSpPr/>
          <p:nvPr/>
        </p:nvSpPr>
        <p:spPr>
          <a:xfrm>
            <a:off x="271604" y="294945"/>
            <a:ext cx="835182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Protein Synthesis Decoder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8e1944ab35_0_86" descr="Macintosh HD:Users:pamelajkennedy:Desktop:32.jpg"/>
          <p:cNvPicPr preferRelativeResize="0"/>
          <p:nvPr/>
        </p:nvPicPr>
        <p:blipFill rotWithShape="1">
          <a:blip r:embed="rId3">
            <a:alphaModFix/>
          </a:blip>
          <a:srcRect/>
          <a:stretch/>
        </p:blipFill>
        <p:spPr>
          <a:xfrm>
            <a:off x="37439" y="5669330"/>
            <a:ext cx="9106562" cy="1188670"/>
          </a:xfrm>
          <a:prstGeom prst="rect">
            <a:avLst/>
          </a:prstGeom>
          <a:noFill/>
          <a:ln>
            <a:noFill/>
          </a:ln>
        </p:spPr>
      </p:pic>
      <p:sp>
        <p:nvSpPr>
          <p:cNvPr id="242" name="Google Shape;242;g8e1944ab35_0_86"/>
          <p:cNvSpPr txBox="1"/>
          <p:nvPr/>
        </p:nvSpPr>
        <p:spPr>
          <a:xfrm>
            <a:off x="838200" y="3349811"/>
            <a:ext cx="7772400" cy="1322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2960"/>
              <a:buFont typeface="Calibri"/>
              <a:buNone/>
            </a:pPr>
            <a:endParaRPr sz="4070" b="0" i="0" u="none" strike="noStrike" cap="none">
              <a:solidFill>
                <a:schemeClr val="dk1"/>
              </a:solidFill>
              <a:latin typeface="Calibri"/>
              <a:ea typeface="Calibri"/>
              <a:cs typeface="Calibri"/>
              <a:sym typeface="Calibri"/>
            </a:endParaRPr>
          </a:p>
        </p:txBody>
      </p:sp>
      <p:sp>
        <p:nvSpPr>
          <p:cNvPr id="243" name="Google Shape;243;g8e1944ab35_0_86"/>
          <p:cNvSpPr/>
          <p:nvPr/>
        </p:nvSpPr>
        <p:spPr>
          <a:xfrm>
            <a:off x="353838" y="377058"/>
            <a:ext cx="8256900" cy="175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6100" b="1">
                <a:solidFill>
                  <a:srgbClr val="38761D"/>
                </a:solidFill>
                <a:latin typeface="Calibri"/>
                <a:ea typeface="Calibri"/>
                <a:cs typeface="Calibri"/>
                <a:sym typeface="Calibri"/>
              </a:rPr>
              <a:t>Why is cancer such an important topic</a:t>
            </a:r>
            <a:r>
              <a:rPr lang="en-US" sz="5400" b="1" i="0" u="none" strike="noStrike" cap="none">
                <a:solidFill>
                  <a:srgbClr val="38761D"/>
                </a:solidFill>
                <a:latin typeface="Calibri"/>
                <a:ea typeface="Calibri"/>
                <a:cs typeface="Calibri"/>
                <a:sym typeface="Calibri"/>
              </a:rPr>
              <a:t>?</a:t>
            </a:r>
            <a:endParaRPr sz="5400" b="0" i="0" u="none" strike="noStrike" cap="none">
              <a:solidFill>
                <a:srgbClr val="000000"/>
              </a:solidFill>
              <a:latin typeface="Calibri"/>
              <a:ea typeface="Calibri"/>
              <a:cs typeface="Calibri"/>
              <a:sym typeface="Calibri"/>
            </a:endParaRPr>
          </a:p>
        </p:txBody>
      </p:sp>
      <p:sp>
        <p:nvSpPr>
          <p:cNvPr id="244" name="Google Shape;244;g8e1944ab35_0_86"/>
          <p:cNvSpPr txBox="1"/>
          <p:nvPr/>
        </p:nvSpPr>
        <p:spPr>
          <a:xfrm>
            <a:off x="4355075" y="3287175"/>
            <a:ext cx="3888000" cy="28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45" name="Google Shape;245;g8e1944ab35_0_86"/>
          <p:cNvPicPr preferRelativeResize="0"/>
          <p:nvPr/>
        </p:nvPicPr>
        <p:blipFill>
          <a:blip r:embed="rId4">
            <a:alphaModFix/>
          </a:blip>
          <a:stretch>
            <a:fillRect/>
          </a:stretch>
        </p:blipFill>
        <p:spPr>
          <a:xfrm>
            <a:off x="6591025" y="4317275"/>
            <a:ext cx="2469675" cy="1678175"/>
          </a:xfrm>
          <a:prstGeom prst="rect">
            <a:avLst/>
          </a:prstGeom>
          <a:noFill/>
          <a:ln>
            <a:noFill/>
          </a:ln>
        </p:spPr>
      </p:pic>
      <p:pic>
        <p:nvPicPr>
          <p:cNvPr id="246" name="Google Shape;246;g8e1944ab35_0_86"/>
          <p:cNvPicPr preferRelativeResize="0"/>
          <p:nvPr/>
        </p:nvPicPr>
        <p:blipFill>
          <a:blip r:embed="rId5">
            <a:alphaModFix/>
          </a:blip>
          <a:stretch>
            <a:fillRect/>
          </a:stretch>
        </p:blipFill>
        <p:spPr>
          <a:xfrm>
            <a:off x="1147500" y="2663838"/>
            <a:ext cx="5844000" cy="2473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6fca1f162e_0_14"/>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398" name="Google Shape;398;g6fca1f162e_0_14"/>
          <p:cNvSpPr txBox="1">
            <a:spLocks noGrp="1"/>
          </p:cNvSpPr>
          <p:nvPr>
            <p:ph type="body" idx="1"/>
          </p:nvPr>
        </p:nvSpPr>
        <p:spPr>
          <a:xfrm>
            <a:off x="271600" y="1067872"/>
            <a:ext cx="8791800" cy="460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2400" b="1"/>
          </a:p>
          <a:p>
            <a:pPr marL="0" lvl="0" indent="0" algn="l" rtl="0">
              <a:lnSpc>
                <a:spcPct val="100000"/>
              </a:lnSpc>
              <a:spcBef>
                <a:spcPts val="0"/>
              </a:spcBef>
              <a:spcAft>
                <a:spcPts val="0"/>
              </a:spcAft>
              <a:buClr>
                <a:schemeClr val="dk1"/>
              </a:buClr>
              <a:buSzPts val="1100"/>
              <a:buFont typeface="Arial"/>
              <a:buNone/>
            </a:pPr>
            <a:r>
              <a:rPr lang="en-US" sz="3000" b="1"/>
              <a:t>Go to: </a:t>
            </a:r>
            <a:r>
              <a:rPr lang="en-US" sz="3000"/>
              <a:t>  </a:t>
            </a:r>
            <a:endParaRPr sz="3000"/>
          </a:p>
          <a:p>
            <a:pPr marL="0" lvl="0" indent="0" algn="l" rtl="0">
              <a:lnSpc>
                <a:spcPct val="100000"/>
              </a:lnSpc>
              <a:spcBef>
                <a:spcPts val="0"/>
              </a:spcBef>
              <a:spcAft>
                <a:spcPts val="0"/>
              </a:spcAft>
              <a:buClr>
                <a:schemeClr val="dk1"/>
              </a:buClr>
              <a:buSzPts val="1100"/>
              <a:buFont typeface="Arial"/>
              <a:buNone/>
            </a:pPr>
            <a:endParaRPr sz="3000"/>
          </a:p>
          <a:p>
            <a:pPr marL="914400" lvl="0" indent="-914400" algn="l" rtl="0">
              <a:spcBef>
                <a:spcPts val="0"/>
              </a:spcBef>
              <a:spcAft>
                <a:spcPts val="0"/>
              </a:spcAft>
              <a:buClr>
                <a:schemeClr val="dk1"/>
              </a:buClr>
              <a:buSzPts val="1100"/>
              <a:buFont typeface="Arial"/>
              <a:buNone/>
            </a:pPr>
            <a:r>
              <a:rPr lang="en-US" sz="2400" u="sng">
                <a:solidFill>
                  <a:srgbClr val="1155CC"/>
                </a:solidFill>
                <a:hlinkClick r:id="rId3"/>
              </a:rPr>
              <a:t>https://skaminsky115.github.io/nac/DNA-mRNA-Protein_Converter.html</a:t>
            </a:r>
            <a:endParaRPr sz="2400"/>
          </a:p>
          <a:p>
            <a:pPr marL="0" lvl="0" indent="0" algn="l" rtl="0">
              <a:lnSpc>
                <a:spcPct val="100000"/>
              </a:lnSpc>
              <a:spcBef>
                <a:spcPts val="0"/>
              </a:spcBef>
              <a:spcAft>
                <a:spcPts val="0"/>
              </a:spcAft>
              <a:buClr>
                <a:schemeClr val="dk1"/>
              </a:buClr>
              <a:buSzPts val="1100"/>
              <a:buFont typeface="Arial"/>
              <a:buNone/>
            </a:pPr>
            <a:endParaRPr sz="3000"/>
          </a:p>
          <a:p>
            <a:pPr marL="457200" lvl="0" indent="-342900" algn="l" rtl="0">
              <a:lnSpc>
                <a:spcPct val="100000"/>
              </a:lnSpc>
              <a:spcBef>
                <a:spcPts val="0"/>
              </a:spcBef>
              <a:spcAft>
                <a:spcPts val="0"/>
              </a:spcAft>
              <a:buSzPts val="1800"/>
              <a:buChar char="•"/>
            </a:pPr>
            <a:r>
              <a:rPr lang="en-US" sz="1800"/>
              <a:t>Click on DNA</a:t>
            </a:r>
            <a:endParaRPr sz="1800"/>
          </a:p>
          <a:p>
            <a:pPr marL="457200" lvl="0" indent="-342900" algn="l" rtl="0">
              <a:lnSpc>
                <a:spcPct val="100000"/>
              </a:lnSpc>
              <a:spcBef>
                <a:spcPts val="0"/>
              </a:spcBef>
              <a:spcAft>
                <a:spcPts val="0"/>
              </a:spcAft>
              <a:buSzPts val="1800"/>
              <a:buChar char="•"/>
            </a:pPr>
            <a:endParaRPr sz="1800"/>
          </a:p>
          <a:p>
            <a:pPr marL="457200" lvl="0" indent="-342900" algn="l" rtl="0">
              <a:lnSpc>
                <a:spcPct val="100000"/>
              </a:lnSpc>
              <a:spcBef>
                <a:spcPts val="0"/>
              </a:spcBef>
              <a:spcAft>
                <a:spcPts val="0"/>
              </a:spcAft>
              <a:buSzPts val="1800"/>
              <a:buChar char="•"/>
            </a:pPr>
            <a:r>
              <a:rPr lang="en-US" sz="1800"/>
              <a:t>Enter your sequence directly or with the 4 letter keyboard</a:t>
            </a:r>
            <a:endParaRPr sz="1800"/>
          </a:p>
          <a:p>
            <a:pPr marL="457200" lvl="0" indent="-342900" algn="l" rtl="0">
              <a:lnSpc>
                <a:spcPct val="100000"/>
              </a:lnSpc>
              <a:spcBef>
                <a:spcPts val="0"/>
              </a:spcBef>
              <a:spcAft>
                <a:spcPts val="0"/>
              </a:spcAft>
              <a:buSzPts val="1800"/>
              <a:buChar char="•"/>
            </a:pPr>
            <a:endParaRPr sz="1800"/>
          </a:p>
          <a:p>
            <a:pPr marL="457200" lvl="0" indent="-342900" algn="l" rtl="0">
              <a:lnSpc>
                <a:spcPct val="100000"/>
              </a:lnSpc>
              <a:spcBef>
                <a:spcPts val="0"/>
              </a:spcBef>
              <a:spcAft>
                <a:spcPts val="0"/>
              </a:spcAft>
              <a:buSzPts val="1800"/>
              <a:buChar char="•"/>
            </a:pPr>
            <a:r>
              <a:rPr lang="en-US" sz="1800"/>
              <a:t>Click on Convert</a:t>
            </a:r>
            <a:endParaRPr sz="1800"/>
          </a:p>
          <a:p>
            <a:pPr marL="457200" lvl="0" indent="-342900" algn="l" rtl="0">
              <a:lnSpc>
                <a:spcPct val="100000"/>
              </a:lnSpc>
              <a:spcBef>
                <a:spcPts val="0"/>
              </a:spcBef>
              <a:spcAft>
                <a:spcPts val="0"/>
              </a:spcAft>
              <a:buSzPts val="1800"/>
              <a:buChar char="•"/>
            </a:pPr>
            <a:endParaRPr sz="1800"/>
          </a:p>
          <a:p>
            <a:pPr marL="457200" lvl="0" indent="-342900" algn="l" rtl="0">
              <a:lnSpc>
                <a:spcPct val="100000"/>
              </a:lnSpc>
              <a:spcBef>
                <a:spcPts val="0"/>
              </a:spcBef>
              <a:spcAft>
                <a:spcPts val="0"/>
              </a:spcAft>
              <a:buSzPts val="1800"/>
              <a:buChar char="•"/>
            </a:pPr>
            <a:r>
              <a:rPr lang="en-US" sz="1800"/>
              <a:t>Scroll down to read your output</a:t>
            </a:r>
            <a:endParaRPr sz="1800"/>
          </a:p>
          <a:p>
            <a:pPr marL="342900" lvl="0" indent="0" algn="l" rtl="0">
              <a:lnSpc>
                <a:spcPct val="100000"/>
              </a:lnSpc>
              <a:spcBef>
                <a:spcPts val="0"/>
              </a:spcBef>
              <a:spcAft>
                <a:spcPts val="0"/>
              </a:spcAft>
              <a:buSzPts val="1800"/>
              <a:buNone/>
            </a:pPr>
            <a:endParaRPr sz="1800"/>
          </a:p>
          <a:p>
            <a:pPr marL="342900" lvl="0" indent="0" algn="l" rtl="0">
              <a:lnSpc>
                <a:spcPct val="100000"/>
              </a:lnSpc>
              <a:spcBef>
                <a:spcPts val="0"/>
              </a:spcBef>
              <a:spcAft>
                <a:spcPts val="0"/>
              </a:spcAft>
              <a:buSzPts val="1800"/>
              <a:buNone/>
            </a:pPr>
            <a:endParaRPr sz="1800"/>
          </a:p>
        </p:txBody>
      </p:sp>
      <p:pic>
        <p:nvPicPr>
          <p:cNvPr id="399" name="Google Shape;399;g6fca1f162e_0_14" descr="Macintosh HD:Users:pamelajkennedy:Desktop:32.jpg"/>
          <p:cNvPicPr preferRelativeResize="0"/>
          <p:nvPr/>
        </p:nvPicPr>
        <p:blipFill rotWithShape="1">
          <a:blip r:embed="rId4">
            <a:alphaModFix/>
          </a:blip>
          <a:srcRect/>
          <a:stretch/>
        </p:blipFill>
        <p:spPr>
          <a:xfrm>
            <a:off x="6687" y="5673513"/>
            <a:ext cx="9106562" cy="1188670"/>
          </a:xfrm>
          <a:prstGeom prst="rect">
            <a:avLst/>
          </a:prstGeom>
          <a:noFill/>
          <a:ln>
            <a:noFill/>
          </a:ln>
        </p:spPr>
      </p:pic>
      <p:sp>
        <p:nvSpPr>
          <p:cNvPr id="400" name="Google Shape;400;g6fca1f162e_0_14"/>
          <p:cNvSpPr/>
          <p:nvPr/>
        </p:nvSpPr>
        <p:spPr>
          <a:xfrm>
            <a:off x="271604" y="294945"/>
            <a:ext cx="83517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1">
                <a:solidFill>
                  <a:srgbClr val="38761D"/>
                </a:solidFill>
                <a:latin typeface="Calibri"/>
                <a:ea typeface="Calibri"/>
                <a:cs typeface="Calibri"/>
                <a:sym typeface="Calibri"/>
              </a:rPr>
              <a:t>Optional Online </a:t>
            </a:r>
            <a:r>
              <a:rPr lang="en-US" sz="4000" b="1" i="0" u="none" strike="noStrike" cap="none">
                <a:solidFill>
                  <a:srgbClr val="38761D"/>
                </a:solidFill>
                <a:latin typeface="Calibri"/>
                <a:ea typeface="Calibri"/>
                <a:cs typeface="Calibri"/>
                <a:sym typeface="Calibri"/>
              </a:rPr>
              <a:t>Protein Decoder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21" descr="Macintosh HD:Users:pamelajkennedy:Desktop:32.jpg"/>
          <p:cNvPicPr preferRelativeResize="0"/>
          <p:nvPr/>
        </p:nvPicPr>
        <p:blipFill rotWithShape="1">
          <a:blip r:embed="rId3">
            <a:alphaModFix/>
          </a:blip>
          <a:srcRect/>
          <a:stretch/>
        </p:blipFill>
        <p:spPr>
          <a:xfrm>
            <a:off x="37439" y="5669330"/>
            <a:ext cx="9106561" cy="1188670"/>
          </a:xfrm>
          <a:prstGeom prst="rect">
            <a:avLst/>
          </a:prstGeom>
          <a:noFill/>
          <a:ln>
            <a:noFill/>
          </a:ln>
        </p:spPr>
      </p:pic>
      <p:sp>
        <p:nvSpPr>
          <p:cNvPr id="406" name="Google Shape;406;p21"/>
          <p:cNvSpPr txBox="1"/>
          <p:nvPr/>
        </p:nvSpPr>
        <p:spPr>
          <a:xfrm>
            <a:off x="838200" y="3349811"/>
            <a:ext cx="7772400" cy="1322802"/>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chemeClr val="dk1"/>
              </a:buClr>
              <a:buSzPts val="2960"/>
              <a:buFont typeface="Calibri"/>
              <a:buNone/>
            </a:pPr>
            <a:endParaRPr sz="4070" b="0" i="0" u="none" strike="noStrike" cap="none">
              <a:solidFill>
                <a:schemeClr val="dk1"/>
              </a:solidFill>
              <a:latin typeface="Calibri"/>
              <a:ea typeface="Calibri"/>
              <a:cs typeface="Calibri"/>
              <a:sym typeface="Calibri"/>
            </a:endParaRPr>
          </a:p>
        </p:txBody>
      </p:sp>
      <p:sp>
        <p:nvSpPr>
          <p:cNvPr id="407" name="Google Shape;407;p21"/>
          <p:cNvSpPr/>
          <p:nvPr/>
        </p:nvSpPr>
        <p:spPr>
          <a:xfrm>
            <a:off x="838199" y="1638677"/>
            <a:ext cx="7943661" cy="181588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What are gene mutations?</a:t>
            </a:r>
            <a:endParaRPr/>
          </a:p>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What types of genes are mutated in cancer cells?</a:t>
            </a:r>
            <a:endParaRPr sz="2800" b="0" i="0" u="none" strike="noStrike" cap="none">
              <a:solidFill>
                <a:srgbClr val="000000"/>
              </a:solidFill>
              <a:latin typeface="Arial"/>
              <a:ea typeface="Arial"/>
              <a:cs typeface="Arial"/>
              <a:sym typeface="Arial"/>
            </a:endParaRPr>
          </a:p>
        </p:txBody>
      </p:sp>
      <p:sp>
        <p:nvSpPr>
          <p:cNvPr id="408" name="Google Shape;408;p21"/>
          <p:cNvSpPr/>
          <p:nvPr/>
        </p:nvSpPr>
        <p:spPr>
          <a:xfrm>
            <a:off x="443619" y="425822"/>
            <a:ext cx="82567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Day Two: Investigative Questions</a:t>
            </a:r>
            <a:endParaRPr sz="4000" b="0" i="0" u="none" strike="noStrike" cap="none">
              <a:solidFill>
                <a:srgbClr val="000000"/>
              </a:solidFill>
              <a:latin typeface="Calibri"/>
              <a:ea typeface="Calibri"/>
              <a:cs typeface="Calibri"/>
              <a:sym typeface="Calibri"/>
            </a:endParaRPr>
          </a:p>
        </p:txBody>
      </p:sp>
      <p:pic>
        <p:nvPicPr>
          <p:cNvPr id="409" name="Google Shape;409;p21"/>
          <p:cNvPicPr preferRelativeResize="0"/>
          <p:nvPr/>
        </p:nvPicPr>
        <p:blipFill>
          <a:blip r:embed="rId4">
            <a:alphaModFix/>
          </a:blip>
          <a:stretch>
            <a:fillRect/>
          </a:stretch>
        </p:blipFill>
        <p:spPr>
          <a:xfrm>
            <a:off x="3103625" y="3454550"/>
            <a:ext cx="3015600" cy="277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651b3888dc_0_6"/>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15" name="Google Shape;415;g651b3888dc_0_6"/>
          <p:cNvSpPr txBox="1">
            <a:spLocks noGrp="1"/>
          </p:cNvSpPr>
          <p:nvPr>
            <p:ph type="body" idx="1"/>
          </p:nvPr>
        </p:nvSpPr>
        <p:spPr>
          <a:xfrm>
            <a:off x="457200" y="982526"/>
            <a:ext cx="8229600" cy="424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t>A change in the DNA sequence, either due to mistakes during replication or as a result of environmental factors.</a:t>
            </a:r>
            <a:endParaRPr sz="3600"/>
          </a:p>
          <a:p>
            <a:pPr marL="0" lvl="0" indent="0" algn="l" rtl="0">
              <a:lnSpc>
                <a:spcPct val="100000"/>
              </a:lnSpc>
              <a:spcBef>
                <a:spcPts val="0"/>
              </a:spcBef>
              <a:spcAft>
                <a:spcPts val="0"/>
              </a:spcAft>
              <a:buClr>
                <a:schemeClr val="dk1"/>
              </a:buClr>
              <a:buSzPts val="1100"/>
              <a:buFont typeface="Arial"/>
              <a:buNone/>
            </a:pPr>
            <a:endParaRPr sz="2400"/>
          </a:p>
          <a:p>
            <a:pPr marL="0" lvl="0" indent="0" algn="ctr" rtl="0">
              <a:lnSpc>
                <a:spcPct val="100000"/>
              </a:lnSpc>
              <a:spcBef>
                <a:spcPts val="0"/>
              </a:spcBef>
              <a:spcAft>
                <a:spcPts val="0"/>
              </a:spcAft>
              <a:buClr>
                <a:schemeClr val="dk1"/>
              </a:buClr>
              <a:buSzPts val="1100"/>
              <a:buFont typeface="Arial"/>
              <a:buNone/>
            </a:pPr>
            <a:r>
              <a:rPr lang="en-US" sz="3600" b="1">
                <a:solidFill>
                  <a:srgbClr val="38761D"/>
                </a:solidFill>
              </a:rPr>
              <a:t>What happens if a cell’s DNA acquires a mutation?</a:t>
            </a:r>
            <a:r>
              <a:rPr lang="en-US" sz="3600" b="1"/>
              <a:t>   </a:t>
            </a:r>
            <a:r>
              <a:rPr lang="en-US" sz="3600"/>
              <a:t> </a:t>
            </a:r>
            <a:r>
              <a:rPr lang="en-US" sz="2400"/>
              <a:t>  </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endParaRPr sz="2400"/>
          </a:p>
        </p:txBody>
      </p:sp>
      <p:pic>
        <p:nvPicPr>
          <p:cNvPr id="416" name="Google Shape;416;g651b3888dc_0_6"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417" name="Google Shape;417;g651b3888dc_0_6"/>
          <p:cNvSpPr/>
          <p:nvPr/>
        </p:nvSpPr>
        <p:spPr>
          <a:xfrm>
            <a:off x="457200" y="274638"/>
            <a:ext cx="82296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Mutation</a:t>
            </a:r>
            <a:endParaRPr sz="4000" b="1" i="0" u="none" strike="noStrike" cap="none">
              <a:solidFill>
                <a:srgbClr val="38761D"/>
              </a:solidFill>
              <a:latin typeface="Calibri"/>
              <a:ea typeface="Calibri"/>
              <a:cs typeface="Calibri"/>
              <a:sym typeface="Calibri"/>
            </a:endParaRPr>
          </a:p>
        </p:txBody>
      </p:sp>
      <p:pic>
        <p:nvPicPr>
          <p:cNvPr id="418" name="Google Shape;418;g651b3888dc_0_6"/>
          <p:cNvPicPr preferRelativeResize="0"/>
          <p:nvPr/>
        </p:nvPicPr>
        <p:blipFill>
          <a:blip r:embed="rId4">
            <a:alphaModFix/>
          </a:blip>
          <a:stretch>
            <a:fillRect/>
          </a:stretch>
        </p:blipFill>
        <p:spPr>
          <a:xfrm>
            <a:off x="4572000" y="4201325"/>
            <a:ext cx="4032925" cy="2473150"/>
          </a:xfrm>
          <a:prstGeom prst="rect">
            <a:avLst/>
          </a:prstGeom>
          <a:noFill/>
          <a:ln>
            <a:noFill/>
          </a:ln>
        </p:spPr>
      </p:pic>
      <p:pic>
        <p:nvPicPr>
          <p:cNvPr id="419" name="Google Shape;419;g651b3888dc_0_6"/>
          <p:cNvPicPr preferRelativeResize="0"/>
          <p:nvPr/>
        </p:nvPicPr>
        <p:blipFill>
          <a:blip r:embed="rId5">
            <a:alphaModFix/>
          </a:blip>
          <a:stretch>
            <a:fillRect/>
          </a:stretch>
        </p:blipFill>
        <p:spPr>
          <a:xfrm>
            <a:off x="573524" y="3938675"/>
            <a:ext cx="2713650" cy="2134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64280dd04b_0_295"/>
          <p:cNvSpPr txBox="1">
            <a:spLocks noGrp="1"/>
          </p:cNvSpPr>
          <p:nvPr>
            <p:ph type="title"/>
          </p:nvPr>
        </p:nvSpPr>
        <p:spPr>
          <a:xfrm rot="10800000" flipH="1">
            <a:off x="457200" y="254838"/>
            <a:ext cx="8229600" cy="1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25" name="Google Shape;425;g64280dd04b_0_295"/>
          <p:cNvSpPr txBox="1">
            <a:spLocks noGrp="1"/>
          </p:cNvSpPr>
          <p:nvPr>
            <p:ph type="body" idx="1"/>
          </p:nvPr>
        </p:nvSpPr>
        <p:spPr>
          <a:xfrm>
            <a:off x="1785475" y="856050"/>
            <a:ext cx="7339800" cy="5490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800"/>
              <a:buNone/>
            </a:pPr>
            <a:r>
              <a:rPr lang="en-US" sz="1800">
                <a:solidFill>
                  <a:srgbClr val="000000"/>
                </a:solidFill>
              </a:rPr>
              <a:t>A substitution is a mutation that exchanges one base for another (i.e., a change in a single "chemical letter" such as switching an A to a G). Such a substitution could: </a:t>
            </a:r>
            <a:endParaRPr sz="1400">
              <a:solidFill>
                <a:srgbClr val="000000"/>
              </a:solidFill>
              <a:latin typeface="Arial"/>
              <a:ea typeface="Arial"/>
              <a:cs typeface="Arial"/>
              <a:sym typeface="Arial"/>
            </a:endParaRPr>
          </a:p>
          <a:p>
            <a:pPr marL="342900" lvl="0" indent="-342900" algn="l" rtl="0">
              <a:lnSpc>
                <a:spcPct val="115000"/>
              </a:lnSpc>
              <a:spcBef>
                <a:spcPts val="1000"/>
              </a:spcBef>
              <a:spcAft>
                <a:spcPts val="0"/>
              </a:spcAft>
              <a:buClr>
                <a:srgbClr val="000000"/>
              </a:buClr>
              <a:buSzPts val="1800"/>
              <a:buFont typeface="Calibri"/>
              <a:buAutoNum type="arabicPeriod"/>
            </a:pPr>
            <a:r>
              <a:rPr lang="en-US" sz="1800">
                <a:solidFill>
                  <a:srgbClr val="000000"/>
                </a:solidFill>
              </a:rPr>
              <a:t>Change a codon to one that encodes the same amino acid and causes no change in the protein produced. These are called </a:t>
            </a:r>
            <a:r>
              <a:rPr lang="en-US" sz="1800" b="1">
                <a:solidFill>
                  <a:srgbClr val="000000"/>
                </a:solidFill>
              </a:rPr>
              <a:t>silent</a:t>
            </a:r>
            <a:r>
              <a:rPr lang="en-US" sz="1800">
                <a:solidFill>
                  <a:srgbClr val="000000"/>
                </a:solidFill>
              </a:rPr>
              <a:t> mutations.</a:t>
            </a:r>
            <a:endParaRPr sz="1400">
              <a:solidFill>
                <a:srgbClr val="000000"/>
              </a:solidFill>
              <a:latin typeface="Arial"/>
              <a:ea typeface="Arial"/>
              <a:cs typeface="Arial"/>
              <a:sym typeface="Arial"/>
            </a:endParaRPr>
          </a:p>
          <a:p>
            <a:pPr marL="342900" lvl="0" indent="-342900" algn="l" rtl="0">
              <a:lnSpc>
                <a:spcPct val="115000"/>
              </a:lnSpc>
              <a:spcBef>
                <a:spcPts val="1000"/>
              </a:spcBef>
              <a:spcAft>
                <a:spcPts val="0"/>
              </a:spcAft>
              <a:buClr>
                <a:srgbClr val="000000"/>
              </a:buClr>
              <a:buSzPts val="1800"/>
              <a:buFont typeface="Calibri"/>
              <a:buAutoNum type="arabicPeriod"/>
            </a:pPr>
            <a:r>
              <a:rPr lang="en-US" sz="1800">
                <a:solidFill>
                  <a:srgbClr val="000000"/>
                </a:solidFill>
              </a:rPr>
              <a:t>Change a codon to one that encodes a different amino acid and cause a small change in the protein produced. For example, </a:t>
            </a:r>
            <a:r>
              <a:rPr lang="en-US" sz="1800">
                <a:solidFill>
                  <a:srgbClr val="000000"/>
                </a:solidFill>
                <a:uFill>
                  <a:noFill/>
                </a:uFill>
                <a:hlinkClick r:id="rId3"/>
              </a:rPr>
              <a:t>sickle cell anemia</a:t>
            </a:r>
            <a:r>
              <a:rPr lang="en-US" sz="1800">
                <a:solidFill>
                  <a:srgbClr val="000000"/>
                </a:solidFill>
              </a:rPr>
              <a:t> is caused by a substitution in the beta-hemoglobin gene, which alters a single amino acid in the protein produced. This is a </a:t>
            </a:r>
            <a:r>
              <a:rPr lang="en-US" sz="1800" b="1">
                <a:solidFill>
                  <a:srgbClr val="000000"/>
                </a:solidFill>
              </a:rPr>
              <a:t>missense</a:t>
            </a:r>
            <a:r>
              <a:rPr lang="en-US" sz="1800">
                <a:solidFill>
                  <a:srgbClr val="000000"/>
                </a:solidFill>
              </a:rPr>
              <a:t> mutation.</a:t>
            </a:r>
            <a:endParaRPr sz="1400">
              <a:solidFill>
                <a:srgbClr val="000000"/>
              </a:solidFill>
              <a:latin typeface="Arial"/>
              <a:ea typeface="Arial"/>
              <a:cs typeface="Arial"/>
              <a:sym typeface="Arial"/>
            </a:endParaRPr>
          </a:p>
          <a:p>
            <a:pPr marL="342900" lvl="0" indent="-342900" algn="l" rtl="0">
              <a:lnSpc>
                <a:spcPct val="115000"/>
              </a:lnSpc>
              <a:spcBef>
                <a:spcPts val="1000"/>
              </a:spcBef>
              <a:spcAft>
                <a:spcPts val="0"/>
              </a:spcAft>
              <a:buClr>
                <a:srgbClr val="000000"/>
              </a:buClr>
              <a:buSzPts val="1800"/>
              <a:buFont typeface="Calibri"/>
              <a:buAutoNum type="arabicPeriod"/>
            </a:pPr>
            <a:r>
              <a:rPr lang="en-US" sz="1800">
                <a:solidFill>
                  <a:srgbClr val="000000"/>
                </a:solidFill>
              </a:rPr>
              <a:t>Change an amino-acid-coding codon to a single "stop" codon and cause an incomplete protein. This can have serious effects since the incomplete protein probably won't function. This is a </a:t>
            </a:r>
            <a:r>
              <a:rPr lang="en-US" sz="1800" b="1">
                <a:solidFill>
                  <a:srgbClr val="000000"/>
                </a:solidFill>
              </a:rPr>
              <a:t>nonsense </a:t>
            </a:r>
            <a:r>
              <a:rPr lang="en-US" sz="1800">
                <a:solidFill>
                  <a:srgbClr val="000000"/>
                </a:solidFill>
              </a:rPr>
              <a:t>mutation.		</a:t>
            </a:r>
            <a:endParaRPr sz="1800">
              <a:solidFill>
                <a:srgbClr val="000000"/>
              </a:solidFill>
            </a:endParaRPr>
          </a:p>
          <a:p>
            <a:pPr marL="2743200" lvl="0" indent="0" algn="l" rtl="0">
              <a:lnSpc>
                <a:spcPct val="115000"/>
              </a:lnSpc>
              <a:spcBef>
                <a:spcPts val="1000"/>
              </a:spcBef>
              <a:spcAft>
                <a:spcPts val="0"/>
              </a:spcAft>
              <a:buSzPts val="1800"/>
              <a:buNone/>
            </a:pPr>
            <a:endParaRPr sz="1800">
              <a:solidFill>
                <a:srgbClr val="000000"/>
              </a:solidFill>
            </a:endParaRPr>
          </a:p>
          <a:p>
            <a:pPr marL="342900" lvl="0" indent="-228600" algn="l" rtl="0">
              <a:lnSpc>
                <a:spcPct val="115000"/>
              </a:lnSpc>
              <a:spcBef>
                <a:spcPts val="1000"/>
              </a:spcBef>
              <a:spcAft>
                <a:spcPts val="0"/>
              </a:spcAft>
              <a:buClr>
                <a:srgbClr val="000000"/>
              </a:buClr>
              <a:buSzPts val="1800"/>
              <a:buFont typeface="Calibri"/>
              <a:buNone/>
            </a:pPr>
            <a:endParaRPr sz="1800">
              <a:solidFill>
                <a:srgbClr val="000000"/>
              </a:solidFill>
            </a:endParaRPr>
          </a:p>
          <a:p>
            <a:pPr marL="342900" lvl="0" indent="0" algn="ctr" rtl="0">
              <a:lnSpc>
                <a:spcPct val="100000"/>
              </a:lnSpc>
              <a:spcBef>
                <a:spcPts val="0"/>
              </a:spcBef>
              <a:spcAft>
                <a:spcPts val="0"/>
              </a:spcAft>
              <a:buSzPts val="1800"/>
              <a:buNone/>
            </a:pPr>
            <a:endParaRPr sz="1200"/>
          </a:p>
        </p:txBody>
      </p:sp>
      <p:pic>
        <p:nvPicPr>
          <p:cNvPr id="426" name="Google Shape;426;g64280dd04b_0_295" descr="Macintosh HD:Users:pamelajkennedy:Desktop:32.jpg"/>
          <p:cNvPicPr preferRelativeResize="0"/>
          <p:nvPr/>
        </p:nvPicPr>
        <p:blipFill rotWithShape="1">
          <a:blip r:embed="rId4">
            <a:alphaModFix/>
          </a:blip>
          <a:srcRect/>
          <a:stretch/>
        </p:blipFill>
        <p:spPr>
          <a:xfrm>
            <a:off x="18725" y="5435450"/>
            <a:ext cx="9106550" cy="1422550"/>
          </a:xfrm>
          <a:prstGeom prst="rect">
            <a:avLst/>
          </a:prstGeom>
          <a:noFill/>
          <a:ln>
            <a:noFill/>
          </a:ln>
        </p:spPr>
      </p:pic>
      <p:sp>
        <p:nvSpPr>
          <p:cNvPr id="427" name="Google Shape;427;g64280dd04b_0_295"/>
          <p:cNvSpPr txBox="1"/>
          <p:nvPr/>
        </p:nvSpPr>
        <p:spPr>
          <a:xfrm>
            <a:off x="575450" y="3054750"/>
            <a:ext cx="471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428" name="Google Shape;428;g64280dd04b_0_295" descr="Substitution"/>
          <p:cNvPicPr preferRelativeResize="0"/>
          <p:nvPr/>
        </p:nvPicPr>
        <p:blipFill rotWithShape="1">
          <a:blip r:embed="rId5">
            <a:alphaModFix/>
          </a:blip>
          <a:srcRect/>
          <a:stretch/>
        </p:blipFill>
        <p:spPr>
          <a:xfrm>
            <a:off x="179950" y="1982950"/>
            <a:ext cx="1329300" cy="848700"/>
          </a:xfrm>
          <a:prstGeom prst="rect">
            <a:avLst/>
          </a:prstGeom>
          <a:noFill/>
          <a:ln>
            <a:noFill/>
          </a:ln>
        </p:spPr>
      </p:pic>
      <p:sp>
        <p:nvSpPr>
          <p:cNvPr id="429" name="Google Shape;429;g64280dd04b_0_295"/>
          <p:cNvSpPr txBox="1"/>
          <p:nvPr/>
        </p:nvSpPr>
        <p:spPr>
          <a:xfrm>
            <a:off x="5792050" y="5712450"/>
            <a:ext cx="5433600" cy="63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0" name="Google Shape;430;g64280dd04b_0_295"/>
          <p:cNvSpPr txBox="1"/>
          <p:nvPr/>
        </p:nvSpPr>
        <p:spPr>
          <a:xfrm>
            <a:off x="6084475" y="5435450"/>
            <a:ext cx="2968990" cy="748500"/>
          </a:xfrm>
          <a:prstGeom prst="rect">
            <a:avLst/>
          </a:prstGeom>
          <a:noFill/>
          <a:ln>
            <a:noFill/>
          </a:ln>
        </p:spPr>
        <p:txBody>
          <a:bodyPr spcFirstLastPara="1" wrap="square" lIns="91425" tIns="91425" rIns="91425" bIns="91425" anchor="t" anchorCtr="0">
            <a:noAutofit/>
          </a:bodyPr>
          <a:lstStyle/>
          <a:p>
            <a:pPr marL="342900" marR="0" lvl="0" indent="0" algn="l" rtl="0">
              <a:lnSpc>
                <a:spcPct val="115000"/>
              </a:lnSpc>
              <a:spcBef>
                <a:spcPts val="100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Source: </a:t>
            </a:r>
            <a:r>
              <a:rPr lang="en-US" sz="1100" b="0" i="0" u="sng" strike="noStrike" cap="none">
                <a:solidFill>
                  <a:schemeClr val="dk1"/>
                </a:solidFill>
                <a:latin typeface="Arial"/>
                <a:ea typeface="Arial"/>
                <a:cs typeface="Arial"/>
                <a:sym typeface="Arial"/>
                <a:hlinkClick r:id="rId6"/>
              </a:rPr>
              <a:t>https://evolution.berkeley.edu</a:t>
            </a:r>
            <a:endParaRPr sz="1400" b="0" i="0" u="none" strike="noStrike" cap="none">
              <a:solidFill>
                <a:schemeClr val="dk1"/>
              </a:solidFill>
              <a:latin typeface="Calibri"/>
              <a:ea typeface="Calibri"/>
              <a:cs typeface="Calibri"/>
              <a:sym typeface="Calibri"/>
            </a:endParaRPr>
          </a:p>
        </p:txBody>
      </p:sp>
      <p:sp>
        <p:nvSpPr>
          <p:cNvPr id="431" name="Google Shape;431;g64280dd04b_0_295"/>
          <p:cNvSpPr/>
          <p:nvPr/>
        </p:nvSpPr>
        <p:spPr>
          <a:xfrm>
            <a:off x="179950" y="101997"/>
            <a:ext cx="8647179" cy="150810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4000" b="1" i="0" u="none" strike="noStrike" cap="none">
                <a:solidFill>
                  <a:srgbClr val="38761D"/>
                </a:solidFill>
                <a:latin typeface="Calibri"/>
                <a:ea typeface="Calibri"/>
                <a:cs typeface="Calibri"/>
                <a:sym typeface="Calibri"/>
              </a:rPr>
              <a:t>Substitutions or Point Mutations</a:t>
            </a:r>
            <a:br>
              <a:rPr lang="en-US" sz="4000" b="1" i="0" u="none" strike="noStrike" cap="none">
                <a:solidFill>
                  <a:srgbClr val="000000"/>
                </a:solidFill>
                <a:latin typeface="Calibri"/>
                <a:ea typeface="Calibri"/>
                <a:cs typeface="Calibri"/>
                <a:sym typeface="Calibri"/>
              </a:rPr>
            </a:br>
            <a:endParaRPr sz="4000" b="1"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7069230d74_0_50"/>
          <p:cNvSpPr txBox="1">
            <a:spLocks noGrp="1"/>
          </p:cNvSpPr>
          <p:nvPr>
            <p:ph type="title"/>
          </p:nvPr>
        </p:nvSpPr>
        <p:spPr>
          <a:xfrm rot="10800000" flipH="1">
            <a:off x="457200" y="254838"/>
            <a:ext cx="8229600" cy="1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37" name="Google Shape;437;g7069230d74_0_50"/>
          <p:cNvSpPr txBox="1">
            <a:spLocks noGrp="1"/>
          </p:cNvSpPr>
          <p:nvPr>
            <p:ph type="body" idx="1"/>
          </p:nvPr>
        </p:nvSpPr>
        <p:spPr>
          <a:xfrm>
            <a:off x="1722712" y="1511975"/>
            <a:ext cx="7339800" cy="5268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1800" b="1">
                <a:solidFill>
                  <a:srgbClr val="38761D"/>
                </a:solidFill>
                <a:highlight>
                  <a:srgbClr val="FFFFFF"/>
                </a:highlight>
              </a:rPr>
              <a:t>Insertion</a:t>
            </a:r>
            <a:endParaRPr sz="1800" b="1">
              <a:solidFill>
                <a:srgbClr val="38761D"/>
              </a:solidFill>
              <a:highlight>
                <a:srgbClr val="FFFFFF"/>
              </a:highlight>
            </a:endParaRPr>
          </a:p>
          <a:p>
            <a:pPr marL="0" lvl="0" indent="0" algn="l" rtl="0">
              <a:lnSpc>
                <a:spcPct val="100000"/>
              </a:lnSpc>
              <a:spcBef>
                <a:spcPts val="0"/>
              </a:spcBef>
              <a:spcAft>
                <a:spcPts val="0"/>
              </a:spcAft>
              <a:buSzPts val="1800"/>
              <a:buNone/>
            </a:pPr>
            <a:r>
              <a:rPr lang="en-US" sz="1800">
                <a:solidFill>
                  <a:srgbClr val="000000"/>
                </a:solidFill>
                <a:highlight>
                  <a:srgbClr val="FFFFFF"/>
                </a:highlight>
              </a:rPr>
              <a:t>Insertions are mutations in which extra base pairs are inserted into a new place in the DNA.</a:t>
            </a:r>
            <a:endParaRPr sz="1800">
              <a:solidFill>
                <a:srgbClr val="000000"/>
              </a:solidFill>
              <a:highlight>
                <a:srgbClr val="FFFFFF"/>
              </a:highlight>
            </a:endParaRPr>
          </a:p>
          <a:p>
            <a:pPr marL="0" lvl="0" indent="0" algn="l" rtl="0">
              <a:lnSpc>
                <a:spcPct val="100000"/>
              </a:lnSpc>
              <a:spcBef>
                <a:spcPts val="0"/>
              </a:spcBef>
              <a:spcAft>
                <a:spcPts val="0"/>
              </a:spcAft>
              <a:buSzPts val="1800"/>
              <a:buNone/>
            </a:pPr>
            <a:endParaRPr sz="1800">
              <a:solidFill>
                <a:srgbClr val="000000"/>
              </a:solidFill>
              <a:highlight>
                <a:srgbClr val="FFFFFF"/>
              </a:highlight>
            </a:endParaRPr>
          </a:p>
          <a:p>
            <a:pPr marL="0" lvl="0" indent="0" algn="l" rtl="0">
              <a:lnSpc>
                <a:spcPct val="100000"/>
              </a:lnSpc>
              <a:spcBef>
                <a:spcPts val="0"/>
              </a:spcBef>
              <a:spcAft>
                <a:spcPts val="0"/>
              </a:spcAft>
              <a:buSzPts val="1800"/>
              <a:buNone/>
            </a:pPr>
            <a:r>
              <a:rPr lang="en-US" sz="1800" b="1">
                <a:solidFill>
                  <a:srgbClr val="38761D"/>
                </a:solidFill>
                <a:highlight>
                  <a:srgbClr val="FFFFFF"/>
                </a:highlight>
              </a:rPr>
              <a:t>Deletion</a:t>
            </a:r>
            <a:endParaRPr sz="1800" b="1">
              <a:solidFill>
                <a:srgbClr val="38761D"/>
              </a:solidFill>
              <a:highlight>
                <a:srgbClr val="FFFFFF"/>
              </a:highlight>
            </a:endParaRPr>
          </a:p>
          <a:p>
            <a:pPr marL="0" lvl="0" indent="0" algn="l" rtl="0">
              <a:lnSpc>
                <a:spcPct val="100000"/>
              </a:lnSpc>
              <a:spcBef>
                <a:spcPts val="0"/>
              </a:spcBef>
              <a:spcAft>
                <a:spcPts val="0"/>
              </a:spcAft>
              <a:buSzPts val="1800"/>
              <a:buNone/>
            </a:pPr>
            <a:r>
              <a:rPr lang="en-US" sz="1800">
                <a:highlight>
                  <a:srgbClr val="FFFFFF"/>
                </a:highlight>
              </a:rPr>
              <a:t>Deletions are mutations in which a section of DNA is lost, or deleted.</a:t>
            </a:r>
            <a:endParaRPr sz="1800">
              <a:highlight>
                <a:srgbClr val="FFFFFF"/>
              </a:highlight>
            </a:endParaRPr>
          </a:p>
          <a:p>
            <a:pPr marL="0" lvl="0" indent="0" algn="l" rtl="0">
              <a:lnSpc>
                <a:spcPct val="100000"/>
              </a:lnSpc>
              <a:spcBef>
                <a:spcPts val="0"/>
              </a:spcBef>
              <a:spcAft>
                <a:spcPts val="0"/>
              </a:spcAft>
              <a:buSzPts val="1800"/>
              <a:buNone/>
            </a:pPr>
            <a:endParaRPr sz="1800">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sz="1800" b="1">
                <a:solidFill>
                  <a:srgbClr val="38761D"/>
                </a:solidFill>
                <a:highlight>
                  <a:srgbClr val="FFFFFF"/>
                </a:highlight>
              </a:rPr>
              <a:t>Frameshift</a:t>
            </a:r>
            <a:endParaRPr sz="1800" b="1">
              <a:solidFill>
                <a:srgbClr val="38761D"/>
              </a:solidFill>
              <a:highlight>
                <a:srgbClr val="FFFFFF"/>
              </a:highlight>
            </a:endParaRPr>
          </a:p>
          <a:p>
            <a:pPr marL="0" lvl="0" indent="0" algn="l" rtl="0">
              <a:lnSpc>
                <a:spcPct val="100000"/>
              </a:lnSpc>
              <a:spcBef>
                <a:spcPts val="0"/>
              </a:spcBef>
              <a:spcAft>
                <a:spcPts val="0"/>
              </a:spcAft>
              <a:buSzPts val="1800"/>
              <a:buNone/>
            </a:pPr>
            <a:r>
              <a:rPr lang="en-US" sz="1800">
                <a:highlight>
                  <a:srgbClr val="FFFFFF"/>
                </a:highlight>
              </a:rPr>
              <a:t>Since protein-coding DNA is divided into codons three bases long, insertions and deletions can alter a gene so that its message is no longer correctly parsed. These are the most serious types of mutations since the sequence can no longer be read correctly to produce a functional protein.</a:t>
            </a:r>
            <a:endParaRPr sz="1800">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800">
              <a:highlight>
                <a:srgbClr val="FFFFFF"/>
              </a:highlight>
            </a:endParaRPr>
          </a:p>
          <a:p>
            <a:pPr marL="0" lvl="0" indent="0" algn="l" rtl="0">
              <a:lnSpc>
                <a:spcPct val="115000"/>
              </a:lnSpc>
              <a:spcBef>
                <a:spcPts val="1000"/>
              </a:spcBef>
              <a:spcAft>
                <a:spcPts val="0"/>
              </a:spcAft>
              <a:buClr>
                <a:schemeClr val="dk1"/>
              </a:buClr>
              <a:buSzPts val="1100"/>
              <a:buFont typeface="Arial"/>
              <a:buNone/>
            </a:pPr>
            <a:endParaRPr sz="2400">
              <a:highlight>
                <a:srgbClr val="FFFFFF"/>
              </a:highlight>
            </a:endParaRPr>
          </a:p>
          <a:p>
            <a:pPr marL="0" lvl="0" indent="0" algn="l" rtl="0">
              <a:lnSpc>
                <a:spcPct val="100000"/>
              </a:lnSpc>
              <a:spcBef>
                <a:spcPts val="1000"/>
              </a:spcBef>
              <a:spcAft>
                <a:spcPts val="0"/>
              </a:spcAft>
              <a:buSzPts val="1800"/>
              <a:buNone/>
            </a:pPr>
            <a:endParaRPr sz="1200"/>
          </a:p>
        </p:txBody>
      </p:sp>
      <p:pic>
        <p:nvPicPr>
          <p:cNvPr id="438" name="Google Shape;438;g7069230d74_0_50" descr="Macintosh HD:Users:pamelajkennedy:Desktop:32.jpg"/>
          <p:cNvPicPr preferRelativeResize="0"/>
          <p:nvPr/>
        </p:nvPicPr>
        <p:blipFill rotWithShape="1">
          <a:blip r:embed="rId3">
            <a:alphaModFix/>
          </a:blip>
          <a:srcRect/>
          <a:stretch/>
        </p:blipFill>
        <p:spPr>
          <a:xfrm>
            <a:off x="18725" y="5858074"/>
            <a:ext cx="9106550" cy="999925"/>
          </a:xfrm>
          <a:prstGeom prst="rect">
            <a:avLst/>
          </a:prstGeom>
          <a:noFill/>
          <a:ln>
            <a:noFill/>
          </a:ln>
        </p:spPr>
      </p:pic>
      <p:sp>
        <p:nvSpPr>
          <p:cNvPr id="439" name="Google Shape;439;g7069230d74_0_50"/>
          <p:cNvSpPr txBox="1"/>
          <p:nvPr/>
        </p:nvSpPr>
        <p:spPr>
          <a:xfrm>
            <a:off x="575450" y="3054750"/>
            <a:ext cx="471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0" name="Google Shape;440;g7069230d74_0_50"/>
          <p:cNvSpPr txBox="1"/>
          <p:nvPr/>
        </p:nvSpPr>
        <p:spPr>
          <a:xfrm>
            <a:off x="5792050" y="5712450"/>
            <a:ext cx="5433600" cy="63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1" name="Google Shape;441;g7069230d74_0_50"/>
          <p:cNvSpPr txBox="1"/>
          <p:nvPr/>
        </p:nvSpPr>
        <p:spPr>
          <a:xfrm>
            <a:off x="490575" y="2217350"/>
            <a:ext cx="1150800" cy="63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442" name="Google Shape;442;g7069230d74_0_50"/>
          <p:cNvPicPr preferRelativeResize="0"/>
          <p:nvPr/>
        </p:nvPicPr>
        <p:blipFill rotWithShape="1">
          <a:blip r:embed="rId4">
            <a:alphaModFix/>
          </a:blip>
          <a:srcRect/>
          <a:stretch/>
        </p:blipFill>
        <p:spPr>
          <a:xfrm>
            <a:off x="409238" y="2632413"/>
            <a:ext cx="876300" cy="552450"/>
          </a:xfrm>
          <a:prstGeom prst="rect">
            <a:avLst/>
          </a:prstGeom>
          <a:noFill/>
          <a:ln>
            <a:noFill/>
          </a:ln>
        </p:spPr>
      </p:pic>
      <p:sp>
        <p:nvSpPr>
          <p:cNvPr id="443" name="Google Shape;443;g7069230d74_0_50"/>
          <p:cNvSpPr txBox="1"/>
          <p:nvPr/>
        </p:nvSpPr>
        <p:spPr>
          <a:xfrm>
            <a:off x="547125" y="1292350"/>
            <a:ext cx="1037700"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444" name="Google Shape;444;g7069230d74_0_50"/>
          <p:cNvPicPr preferRelativeResize="0"/>
          <p:nvPr/>
        </p:nvPicPr>
        <p:blipFill rotWithShape="1">
          <a:blip r:embed="rId5">
            <a:alphaModFix/>
          </a:blip>
          <a:srcRect/>
          <a:stretch/>
        </p:blipFill>
        <p:spPr>
          <a:xfrm>
            <a:off x="194938" y="1511975"/>
            <a:ext cx="1304925" cy="571500"/>
          </a:xfrm>
          <a:prstGeom prst="rect">
            <a:avLst/>
          </a:prstGeom>
          <a:noFill/>
          <a:ln>
            <a:noFill/>
          </a:ln>
        </p:spPr>
      </p:pic>
      <p:sp>
        <p:nvSpPr>
          <p:cNvPr id="445" name="Google Shape;445;g7069230d74_0_50"/>
          <p:cNvSpPr txBox="1"/>
          <p:nvPr/>
        </p:nvSpPr>
        <p:spPr>
          <a:xfrm>
            <a:off x="415075" y="3471450"/>
            <a:ext cx="1150800" cy="63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446" name="Google Shape;446;g7069230d74_0_50"/>
          <p:cNvPicPr preferRelativeResize="0"/>
          <p:nvPr/>
        </p:nvPicPr>
        <p:blipFill rotWithShape="1">
          <a:blip r:embed="rId6">
            <a:alphaModFix/>
          </a:blip>
          <a:srcRect/>
          <a:stretch/>
        </p:blipFill>
        <p:spPr>
          <a:xfrm>
            <a:off x="111438" y="3733825"/>
            <a:ext cx="1471925" cy="633900"/>
          </a:xfrm>
          <a:prstGeom prst="rect">
            <a:avLst/>
          </a:prstGeom>
          <a:noFill/>
          <a:ln>
            <a:noFill/>
          </a:ln>
        </p:spPr>
      </p:pic>
      <p:sp>
        <p:nvSpPr>
          <p:cNvPr id="447" name="Google Shape;447;g7069230d74_0_50"/>
          <p:cNvSpPr/>
          <p:nvPr/>
        </p:nvSpPr>
        <p:spPr>
          <a:xfrm>
            <a:off x="354001" y="178233"/>
            <a:ext cx="843599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Insertions and Deletions</a:t>
            </a:r>
            <a:endParaRPr sz="4000" b="0" i="0" u="none" strike="noStrike" cap="none">
              <a:solidFill>
                <a:srgbClr val="000000"/>
              </a:solidFill>
              <a:latin typeface="Calibri"/>
              <a:ea typeface="Calibri"/>
              <a:cs typeface="Calibri"/>
              <a:sym typeface="Calibri"/>
            </a:endParaRPr>
          </a:p>
        </p:txBody>
      </p:sp>
      <p:sp>
        <p:nvSpPr>
          <p:cNvPr id="448" name="Google Shape;448;g7069230d74_0_50"/>
          <p:cNvSpPr/>
          <p:nvPr/>
        </p:nvSpPr>
        <p:spPr>
          <a:xfrm>
            <a:off x="6087673" y="5498260"/>
            <a:ext cx="2927404" cy="287002"/>
          </a:xfrm>
          <a:prstGeom prst="rect">
            <a:avLst/>
          </a:prstGeom>
          <a:noFill/>
          <a:ln>
            <a:noFill/>
          </a:ln>
        </p:spPr>
        <p:txBody>
          <a:bodyPr spcFirstLastPara="1" wrap="square" lIns="91425" tIns="45700" rIns="91425" bIns="45700" anchor="t" anchorCtr="0">
            <a:spAutoFit/>
          </a:bodyPr>
          <a:lstStyle/>
          <a:p>
            <a:pPr marL="342900" marR="0" lvl="0" indent="0" algn="l" rtl="0">
              <a:lnSpc>
                <a:spcPct val="115000"/>
              </a:lnSpc>
              <a:spcBef>
                <a:spcPts val="0"/>
              </a:spcBef>
              <a:spcAft>
                <a:spcPts val="0"/>
              </a:spcAft>
              <a:buNone/>
            </a:pPr>
            <a:r>
              <a:rPr lang="en-US" sz="1100" b="1" i="0" u="none" strike="noStrike" cap="none">
                <a:solidFill>
                  <a:schemeClr val="dk1"/>
                </a:solidFill>
                <a:latin typeface="Arial"/>
                <a:ea typeface="Arial"/>
                <a:cs typeface="Arial"/>
                <a:sym typeface="Arial"/>
              </a:rPr>
              <a:t>Source: </a:t>
            </a:r>
            <a:r>
              <a:rPr lang="en-US" sz="1100" b="0" i="0" u="sng" strike="noStrike" cap="none">
                <a:solidFill>
                  <a:schemeClr val="dk1"/>
                </a:solidFill>
                <a:latin typeface="Arial"/>
                <a:ea typeface="Arial"/>
                <a:cs typeface="Arial"/>
                <a:sym typeface="Arial"/>
                <a:hlinkClick r:id="rId7"/>
              </a:rPr>
              <a:t>https://evolution.berkeley.edu</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64280dd04b_0_307"/>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54" name="Google Shape;454;g64280dd04b_0_307"/>
          <p:cNvSpPr txBox="1">
            <a:spLocks noGrp="1"/>
          </p:cNvSpPr>
          <p:nvPr>
            <p:ph type="body" idx="1"/>
          </p:nvPr>
        </p:nvSpPr>
        <p:spPr>
          <a:xfrm>
            <a:off x="614975" y="367900"/>
            <a:ext cx="8229600" cy="54147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endParaRPr sz="2400"/>
          </a:p>
          <a:p>
            <a:pPr marL="34290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6000" b="1">
                <a:solidFill>
                  <a:srgbClr val="38761D"/>
                </a:solidFill>
              </a:rPr>
              <a:t>Decoding Mutations</a:t>
            </a:r>
            <a:endParaRPr sz="6000" b="1">
              <a:solidFill>
                <a:srgbClr val="38761D"/>
              </a:solidFill>
            </a:endParaRPr>
          </a:p>
          <a:p>
            <a:pPr marL="342900" lvl="0" indent="0" algn="ctr" rtl="0">
              <a:lnSpc>
                <a:spcPct val="100000"/>
              </a:lnSpc>
              <a:spcBef>
                <a:spcPts val="0"/>
              </a:spcBef>
              <a:spcAft>
                <a:spcPts val="0"/>
              </a:spcAft>
              <a:buSzPts val="1800"/>
              <a:buNone/>
            </a:pPr>
            <a:endParaRPr sz="4800" b="1">
              <a:solidFill>
                <a:srgbClr val="38761D"/>
              </a:solidFill>
            </a:endParaRPr>
          </a:p>
          <a:p>
            <a:pPr marL="342900" lvl="0" indent="0" algn="ctr" rtl="0">
              <a:lnSpc>
                <a:spcPct val="100000"/>
              </a:lnSpc>
              <a:spcBef>
                <a:spcPts val="0"/>
              </a:spcBef>
              <a:spcAft>
                <a:spcPts val="0"/>
              </a:spcAft>
              <a:buSzPts val="1800"/>
              <a:buNone/>
            </a:pPr>
            <a:endParaRPr sz="4800" b="1">
              <a:solidFill>
                <a:srgbClr val="38761D"/>
              </a:solidFill>
            </a:endParaRPr>
          </a:p>
          <a:p>
            <a:pPr marL="342900" lvl="0" indent="0" algn="ctr" rtl="0">
              <a:lnSpc>
                <a:spcPct val="100000"/>
              </a:lnSpc>
              <a:spcBef>
                <a:spcPts val="0"/>
              </a:spcBef>
              <a:spcAft>
                <a:spcPts val="0"/>
              </a:spcAft>
              <a:buSzPts val="1800"/>
              <a:buNone/>
            </a:pPr>
            <a:endParaRPr sz="1200"/>
          </a:p>
          <a:p>
            <a:pPr marL="342900" lvl="0" indent="0" algn="ctr" rtl="0">
              <a:lnSpc>
                <a:spcPct val="100000"/>
              </a:lnSpc>
              <a:spcBef>
                <a:spcPts val="0"/>
              </a:spcBef>
              <a:spcAft>
                <a:spcPts val="0"/>
              </a:spcAft>
              <a:buSzPts val="1800"/>
              <a:buNone/>
            </a:pPr>
            <a:endParaRPr sz="1200"/>
          </a:p>
          <a:p>
            <a:pPr marL="342900" lvl="0" indent="0" algn="ctr" rtl="0">
              <a:lnSpc>
                <a:spcPct val="100000"/>
              </a:lnSpc>
              <a:spcBef>
                <a:spcPts val="0"/>
              </a:spcBef>
              <a:spcAft>
                <a:spcPts val="0"/>
              </a:spcAft>
              <a:buSzPts val="1800"/>
              <a:buNone/>
            </a:pPr>
            <a:endParaRPr sz="1200"/>
          </a:p>
          <a:p>
            <a:pPr marL="342900" lvl="0" indent="0" algn="ctr" rtl="0">
              <a:lnSpc>
                <a:spcPct val="100000"/>
              </a:lnSpc>
              <a:spcBef>
                <a:spcPts val="0"/>
              </a:spcBef>
              <a:spcAft>
                <a:spcPts val="0"/>
              </a:spcAft>
              <a:buSzPts val="1800"/>
              <a:buNone/>
            </a:pPr>
            <a:endParaRPr sz="1200"/>
          </a:p>
        </p:txBody>
      </p:sp>
      <p:pic>
        <p:nvPicPr>
          <p:cNvPr id="455" name="Google Shape;455;g64280dd04b_0_307"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456" name="Google Shape;456;g64280dd04b_0_307"/>
          <p:cNvPicPr preferRelativeResize="0"/>
          <p:nvPr/>
        </p:nvPicPr>
        <p:blipFill rotWithShape="1">
          <a:blip r:embed="rId4">
            <a:alphaModFix/>
          </a:blip>
          <a:srcRect/>
          <a:stretch/>
        </p:blipFill>
        <p:spPr>
          <a:xfrm>
            <a:off x="1274613" y="2656245"/>
            <a:ext cx="3707275" cy="1980425"/>
          </a:xfrm>
          <a:prstGeom prst="rect">
            <a:avLst/>
          </a:prstGeom>
          <a:noFill/>
          <a:ln>
            <a:noFill/>
          </a:ln>
        </p:spPr>
      </p:pic>
      <p:sp>
        <p:nvSpPr>
          <p:cNvPr id="457" name="Google Shape;457;g64280dd04b_0_307"/>
          <p:cNvSpPr txBox="1"/>
          <p:nvPr/>
        </p:nvSpPr>
        <p:spPr>
          <a:xfrm>
            <a:off x="5093975" y="3707275"/>
            <a:ext cx="3367800" cy="179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458" name="Google Shape;458;g64280dd04b_0_307"/>
          <p:cNvPicPr preferRelativeResize="0"/>
          <p:nvPr/>
        </p:nvPicPr>
        <p:blipFill rotWithShape="1">
          <a:blip r:embed="rId5">
            <a:alphaModFix/>
          </a:blip>
          <a:srcRect/>
          <a:stretch/>
        </p:blipFill>
        <p:spPr>
          <a:xfrm>
            <a:off x="5451402" y="2728450"/>
            <a:ext cx="2438400" cy="1876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8f44b15c8b_2_182"/>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64" name="Google Shape;464;g8f44b15c8b_2_182"/>
          <p:cNvSpPr txBox="1">
            <a:spLocks noGrp="1"/>
          </p:cNvSpPr>
          <p:nvPr>
            <p:ph type="body" idx="1"/>
          </p:nvPr>
        </p:nvSpPr>
        <p:spPr>
          <a:xfrm>
            <a:off x="627025" y="50875"/>
            <a:ext cx="8229600" cy="59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6000" b="1" dirty="0">
                <a:solidFill>
                  <a:srgbClr val="38761D"/>
                </a:solidFill>
              </a:rPr>
              <a:t>Decoding Mutations</a:t>
            </a:r>
            <a:endParaRPr sz="6000" b="1" dirty="0">
              <a:solidFill>
                <a:srgbClr val="38761D"/>
              </a:solidFill>
            </a:endParaRPr>
          </a:p>
          <a:p>
            <a:pPr marL="342900" lvl="0" indent="0" algn="ctr" rtl="0">
              <a:lnSpc>
                <a:spcPct val="100000"/>
              </a:lnSpc>
              <a:spcBef>
                <a:spcPts val="0"/>
              </a:spcBef>
              <a:spcAft>
                <a:spcPts val="0"/>
              </a:spcAft>
              <a:buSzPts val="1800"/>
              <a:buNone/>
            </a:pPr>
            <a:endParaRPr sz="1000" b="1" dirty="0">
              <a:solidFill>
                <a:srgbClr val="38761D"/>
              </a:solidFill>
            </a:endParaRPr>
          </a:p>
          <a:p>
            <a:pPr marL="0" lvl="0" indent="0" algn="l" rtl="0">
              <a:spcBef>
                <a:spcPts val="0"/>
              </a:spcBef>
              <a:spcAft>
                <a:spcPts val="0"/>
              </a:spcAft>
              <a:buSzPts val="1100"/>
              <a:buNone/>
            </a:pPr>
            <a:r>
              <a:rPr lang="en-US" sz="1800" dirty="0"/>
              <a:t> </a:t>
            </a:r>
            <a:endParaRPr sz="1800" dirty="0"/>
          </a:p>
          <a:p>
            <a:pPr marL="0" lvl="0" indent="0" algn="l" rtl="0">
              <a:spcBef>
                <a:spcPts val="0"/>
              </a:spcBef>
              <a:spcAft>
                <a:spcPts val="0"/>
              </a:spcAft>
              <a:buSzPts val="1100"/>
              <a:buNone/>
            </a:pPr>
            <a:r>
              <a:rPr lang="en-US" sz="1800" b="1" dirty="0"/>
              <a:t>Following the same procedure you followed during the decoding activity (DNA to mRNA to Amino Acid), decode the original and mutated sequences and identify them as one of the three types of mutations listed above. If it is a point mutation, try and note whether it is a missense, silent or nonsense mutations.</a:t>
            </a:r>
            <a:endParaRPr sz="1800" b="1" dirty="0"/>
          </a:p>
          <a:p>
            <a:pPr marL="0" lvl="0" indent="0" algn="l" rtl="0">
              <a:spcBef>
                <a:spcPts val="0"/>
              </a:spcBef>
              <a:spcAft>
                <a:spcPts val="0"/>
              </a:spcAft>
              <a:buSzPts val="1100"/>
              <a:buNone/>
            </a:pPr>
            <a:endParaRPr sz="1800" b="1" dirty="0"/>
          </a:p>
          <a:p>
            <a:pPr marL="0" lvl="0" indent="0" algn="l" rtl="0">
              <a:spcBef>
                <a:spcPts val="0"/>
              </a:spcBef>
              <a:spcAft>
                <a:spcPts val="0"/>
              </a:spcAft>
              <a:buSzPts val="1100"/>
              <a:buNone/>
            </a:pPr>
            <a:r>
              <a:rPr lang="en-US" sz="1800" b="1" dirty="0"/>
              <a:t>The original DNA sequence is:  TGCGTGCTTAAGCGGTGTACACGTTGC</a:t>
            </a:r>
            <a:endParaRPr sz="1800" dirty="0">
              <a:latin typeface="Times New Roman"/>
              <a:ea typeface="Times New Roman"/>
              <a:cs typeface="Times New Roman"/>
              <a:sym typeface="Times New Roman"/>
            </a:endParaRPr>
          </a:p>
          <a:p>
            <a:pPr marL="0" lvl="0" indent="0" algn="l" rtl="0">
              <a:spcBef>
                <a:spcPts val="0"/>
              </a:spcBef>
              <a:spcAft>
                <a:spcPts val="0"/>
              </a:spcAft>
              <a:buSzPts val="1100"/>
              <a:buNone/>
            </a:pPr>
            <a:endParaRPr sz="1800" dirty="0">
              <a:latin typeface="Times New Roman"/>
              <a:ea typeface="Times New Roman"/>
              <a:cs typeface="Times New Roman"/>
              <a:sym typeface="Times New Roman"/>
            </a:endParaRPr>
          </a:p>
          <a:p>
            <a:pPr marL="0" lvl="0" indent="0" algn="l" rtl="0">
              <a:spcBef>
                <a:spcPts val="0"/>
              </a:spcBef>
              <a:spcAft>
                <a:spcPts val="0"/>
              </a:spcAft>
              <a:buSzPts val="1100"/>
              <a:buNone/>
            </a:pPr>
            <a:r>
              <a:rPr lang="en-US" sz="1800" b="1" dirty="0"/>
              <a:t> DNA:  	               TGC GTG CTT AAG CGG TGT ACA CGT TGC</a:t>
            </a:r>
            <a:endParaRPr sz="1800" b="1" dirty="0"/>
          </a:p>
          <a:p>
            <a:pPr marL="0" lvl="0" indent="0" algn="l" rtl="0">
              <a:spcBef>
                <a:spcPts val="0"/>
              </a:spcBef>
              <a:spcAft>
                <a:spcPts val="0"/>
              </a:spcAft>
              <a:buSzPts val="1100"/>
              <a:buNone/>
            </a:pPr>
            <a:endParaRPr sz="1800" dirty="0"/>
          </a:p>
          <a:p>
            <a:pPr marL="0" lvl="0" indent="0" algn="l" rtl="0">
              <a:spcBef>
                <a:spcPts val="0"/>
              </a:spcBef>
              <a:spcAft>
                <a:spcPts val="0"/>
              </a:spcAft>
              <a:buSzPts val="1100"/>
              <a:buNone/>
            </a:pPr>
            <a:r>
              <a:rPr lang="en-US" sz="1800" b="1" dirty="0"/>
              <a:t>mRNA:                 </a:t>
            </a:r>
            <a:r>
              <a:rPr lang="en-US" sz="1800" b="1" dirty="0">
                <a:solidFill>
                  <a:srgbClr val="FF0000"/>
                </a:solidFill>
              </a:rPr>
              <a:t>ACG CAC GAA UUC GCC ACA UGU GCA ACG</a:t>
            </a:r>
            <a:endParaRPr sz="1800" dirty="0">
              <a:solidFill>
                <a:srgbClr val="FF0000"/>
              </a:solidFill>
            </a:endParaRPr>
          </a:p>
          <a:p>
            <a:pPr marL="0" lvl="0" indent="0" algn="l" rtl="0">
              <a:spcBef>
                <a:spcPts val="0"/>
              </a:spcBef>
              <a:spcAft>
                <a:spcPts val="0"/>
              </a:spcAft>
              <a:buSzPts val="1100"/>
              <a:buNone/>
            </a:pPr>
            <a:endParaRPr sz="1800" dirty="0"/>
          </a:p>
          <a:p>
            <a:pPr marL="0" lvl="0" indent="0" algn="l" rtl="0">
              <a:spcBef>
                <a:spcPts val="0"/>
              </a:spcBef>
              <a:spcAft>
                <a:spcPts val="0"/>
              </a:spcAft>
              <a:buSzPts val="1100"/>
              <a:buNone/>
            </a:pPr>
            <a:r>
              <a:rPr lang="en-US" sz="1800" b="1" dirty="0"/>
              <a:t>Amino acid:       </a:t>
            </a:r>
            <a:r>
              <a:rPr lang="en-US" sz="1800" b="1" dirty="0" err="1">
                <a:solidFill>
                  <a:srgbClr val="FF0000"/>
                </a:solidFill>
              </a:rPr>
              <a:t>Thr</a:t>
            </a:r>
            <a:r>
              <a:rPr lang="en-US" sz="1800" b="1" dirty="0">
                <a:solidFill>
                  <a:srgbClr val="FF0000"/>
                </a:solidFill>
              </a:rPr>
              <a:t>  His  Glu  </a:t>
            </a:r>
            <a:r>
              <a:rPr lang="en-US" sz="1800" b="1" dirty="0" err="1">
                <a:solidFill>
                  <a:srgbClr val="FF0000"/>
                </a:solidFill>
              </a:rPr>
              <a:t>Phe</a:t>
            </a:r>
            <a:r>
              <a:rPr lang="en-US" sz="1800" b="1" dirty="0">
                <a:solidFill>
                  <a:srgbClr val="FF0000"/>
                </a:solidFill>
              </a:rPr>
              <a:t>  Ala  </a:t>
            </a:r>
            <a:r>
              <a:rPr lang="en-US" sz="1800" b="1" dirty="0" err="1">
                <a:solidFill>
                  <a:srgbClr val="FF0000"/>
                </a:solidFill>
              </a:rPr>
              <a:t>Thr</a:t>
            </a:r>
            <a:r>
              <a:rPr lang="en-US" sz="1800" b="1" dirty="0">
                <a:solidFill>
                  <a:srgbClr val="FF0000"/>
                </a:solidFill>
              </a:rPr>
              <a:t>  </a:t>
            </a:r>
            <a:r>
              <a:rPr lang="en-US" sz="1800" b="1" dirty="0" err="1">
                <a:solidFill>
                  <a:srgbClr val="FF0000"/>
                </a:solidFill>
              </a:rPr>
              <a:t>Cys</a:t>
            </a:r>
            <a:r>
              <a:rPr lang="en-US" sz="1800" b="1" dirty="0">
                <a:solidFill>
                  <a:srgbClr val="FF0000"/>
                </a:solidFill>
              </a:rPr>
              <a:t>  Ala  </a:t>
            </a:r>
            <a:r>
              <a:rPr lang="en-US" sz="1800" b="1" dirty="0" err="1">
                <a:solidFill>
                  <a:srgbClr val="FF0000"/>
                </a:solidFill>
              </a:rPr>
              <a:t>Thr</a:t>
            </a:r>
            <a:r>
              <a:rPr lang="en-US" sz="1800" b="1" dirty="0">
                <a:solidFill>
                  <a:srgbClr val="FF0000"/>
                </a:solidFill>
              </a:rPr>
              <a:t> </a:t>
            </a:r>
            <a:endParaRPr sz="1800" dirty="0">
              <a:solidFill>
                <a:srgbClr val="FF0000"/>
              </a:solidFill>
            </a:endParaRPr>
          </a:p>
          <a:p>
            <a:pPr marL="0" lvl="0" indent="0" algn="l" rtl="0">
              <a:spcBef>
                <a:spcPts val="0"/>
              </a:spcBef>
              <a:spcAft>
                <a:spcPts val="0"/>
              </a:spcAft>
              <a:buSzPts val="1100"/>
              <a:buNone/>
            </a:pPr>
            <a:endParaRPr sz="1800" dirty="0"/>
          </a:p>
          <a:p>
            <a:pPr marL="0" lvl="0" indent="0" algn="l" rtl="0">
              <a:spcBef>
                <a:spcPts val="0"/>
              </a:spcBef>
              <a:spcAft>
                <a:spcPts val="0"/>
              </a:spcAft>
              <a:buSzPts val="1100"/>
              <a:buNone/>
            </a:pPr>
            <a:r>
              <a:rPr lang="en-US" sz="1800" b="1" dirty="0"/>
              <a:t>Symbols           	</a:t>
            </a:r>
            <a:r>
              <a:rPr lang="en-US" sz="1800" b="1" dirty="0">
                <a:solidFill>
                  <a:srgbClr val="FF0000"/>
                </a:solidFill>
              </a:rPr>
              <a:t>The fat cat</a:t>
            </a:r>
            <a:endParaRPr sz="1800" dirty="0">
              <a:solidFill>
                <a:srgbClr val="FF0000"/>
              </a:solidFill>
            </a:endParaRPr>
          </a:p>
          <a:p>
            <a:pPr marL="0" lvl="0" indent="0" algn="l" rtl="0">
              <a:spcBef>
                <a:spcPts val="0"/>
              </a:spcBef>
              <a:spcAft>
                <a:spcPts val="0"/>
              </a:spcAft>
              <a:buSzPts val="1100"/>
              <a:buNone/>
            </a:pPr>
            <a:endParaRPr sz="1800" b="1" dirty="0"/>
          </a:p>
        </p:txBody>
      </p:sp>
      <p:pic>
        <p:nvPicPr>
          <p:cNvPr id="465" name="Google Shape;465;g8f44b15c8b_2_182" descr="Macintosh HD:Users:pamelajkennedy:Desktop:32.jpg"/>
          <p:cNvPicPr preferRelativeResize="0"/>
          <p:nvPr/>
        </p:nvPicPr>
        <p:blipFill rotWithShape="1">
          <a:blip r:embed="rId3">
            <a:alphaModFix/>
          </a:blip>
          <a:srcRect/>
          <a:stretch/>
        </p:blipFill>
        <p:spPr>
          <a:xfrm>
            <a:off x="18725" y="5972774"/>
            <a:ext cx="9106550" cy="940275"/>
          </a:xfrm>
          <a:prstGeom prst="rect">
            <a:avLst/>
          </a:prstGeom>
          <a:noFill/>
          <a:ln>
            <a:noFill/>
          </a:ln>
        </p:spPr>
      </p:pic>
      <p:pic>
        <p:nvPicPr>
          <p:cNvPr id="466" name="Google Shape;466;g8f44b15c8b_2_182"/>
          <p:cNvPicPr preferRelativeResize="0"/>
          <p:nvPr/>
        </p:nvPicPr>
        <p:blipFill rotWithShape="1">
          <a:blip r:embed="rId4">
            <a:alphaModFix/>
          </a:blip>
          <a:srcRect/>
          <a:stretch/>
        </p:blipFill>
        <p:spPr>
          <a:xfrm>
            <a:off x="6791250" y="3155825"/>
            <a:ext cx="2352750" cy="2223175"/>
          </a:xfrm>
          <a:prstGeom prst="rect">
            <a:avLst/>
          </a:prstGeom>
          <a:noFill/>
          <a:ln>
            <a:noFill/>
          </a:ln>
        </p:spPr>
      </p:pic>
      <p:pic>
        <p:nvPicPr>
          <p:cNvPr id="467" name="Google Shape;467;g8f44b15c8b_2_182" descr="Image result for amino acid symbols one letter"/>
          <p:cNvPicPr preferRelativeResize="0"/>
          <p:nvPr/>
        </p:nvPicPr>
        <p:blipFill>
          <a:blip r:embed="rId5">
            <a:alphaModFix/>
          </a:blip>
          <a:stretch>
            <a:fillRect/>
          </a:stretch>
        </p:blipFill>
        <p:spPr>
          <a:xfrm>
            <a:off x="4054725" y="4801950"/>
            <a:ext cx="2803275" cy="2111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7069230d74_1_19"/>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73" name="Google Shape;473;g7069230d74_1_19"/>
          <p:cNvSpPr txBox="1">
            <a:spLocks noGrp="1"/>
          </p:cNvSpPr>
          <p:nvPr>
            <p:ph type="body" idx="1"/>
          </p:nvPr>
        </p:nvSpPr>
        <p:spPr>
          <a:xfrm>
            <a:off x="562870" y="1120583"/>
            <a:ext cx="8229600" cy="3921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sz="3000">
                <a:latin typeface="Arial"/>
                <a:ea typeface="Arial"/>
                <a:cs typeface="Arial"/>
                <a:sym typeface="Arial"/>
              </a:rPr>
              <a:t>The human genome has approximately 30,000 genes but only a small number of them have been associated with cancer. </a:t>
            </a:r>
            <a:endParaRPr sz="3000">
              <a:latin typeface="Arial"/>
              <a:ea typeface="Arial"/>
              <a:cs typeface="Arial"/>
              <a:sym typeface="Arial"/>
            </a:endParaRPr>
          </a:p>
          <a:p>
            <a:pPr marL="457200" lvl="0" indent="0" algn="l" rtl="0">
              <a:lnSpc>
                <a:spcPct val="100000"/>
              </a:lnSpc>
              <a:spcBef>
                <a:spcPts val="0"/>
              </a:spcBef>
              <a:spcAft>
                <a:spcPts val="0"/>
              </a:spcAft>
              <a:buNone/>
            </a:pPr>
            <a:endParaRPr sz="90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3000">
                <a:latin typeface="Arial"/>
                <a:ea typeface="Arial"/>
                <a:cs typeface="Arial"/>
                <a:sym typeface="Arial"/>
              </a:rPr>
              <a:t>Usually a cell must accumulate at least six mutation in these specific genes before it becomes cancerous.</a:t>
            </a:r>
            <a:endParaRPr sz="3000">
              <a:latin typeface="Arial"/>
              <a:ea typeface="Arial"/>
              <a:cs typeface="Arial"/>
              <a:sym typeface="Arial"/>
            </a:endParaRPr>
          </a:p>
          <a:p>
            <a:pPr marL="0" lvl="0" indent="0" algn="l" rtl="0">
              <a:lnSpc>
                <a:spcPct val="100000"/>
              </a:lnSpc>
              <a:spcBef>
                <a:spcPts val="0"/>
              </a:spcBef>
              <a:spcAft>
                <a:spcPts val="0"/>
              </a:spcAft>
              <a:buSzPts val="1800"/>
              <a:buNone/>
            </a:pPr>
            <a:endParaRPr sz="1800"/>
          </a:p>
          <a:p>
            <a:pPr marL="0" lvl="0" indent="0" algn="l"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a:p>
            <a:pPr marL="457200" lvl="0" indent="0" algn="l" rtl="0">
              <a:lnSpc>
                <a:spcPct val="100000"/>
              </a:lnSpc>
              <a:spcBef>
                <a:spcPts val="0"/>
              </a:spcBef>
              <a:spcAft>
                <a:spcPts val="0"/>
              </a:spcAft>
              <a:buSzPts val="1800"/>
              <a:buNone/>
            </a:pPr>
            <a:endParaRPr sz="3000"/>
          </a:p>
          <a:p>
            <a:pPr marL="0" lvl="0" indent="0" algn="l" rtl="0">
              <a:lnSpc>
                <a:spcPct val="100000"/>
              </a:lnSpc>
              <a:spcBef>
                <a:spcPts val="0"/>
              </a:spcBef>
              <a:spcAft>
                <a:spcPts val="0"/>
              </a:spcAft>
              <a:buClr>
                <a:schemeClr val="dk1"/>
              </a:buClr>
              <a:buSzPts val="1100"/>
              <a:buFont typeface="Arial"/>
              <a:buNone/>
            </a:pPr>
            <a:endParaRPr sz="2000">
              <a:latin typeface="Verdana"/>
              <a:ea typeface="Verdana"/>
              <a:cs typeface="Verdana"/>
              <a:sym typeface="Verdana"/>
            </a:endParaRPr>
          </a:p>
          <a:p>
            <a:pPr marL="342900" lvl="0" indent="0" algn="ctr" rtl="0">
              <a:lnSpc>
                <a:spcPct val="100000"/>
              </a:lnSpc>
              <a:spcBef>
                <a:spcPts val="0"/>
              </a:spcBef>
              <a:spcAft>
                <a:spcPts val="0"/>
              </a:spcAft>
              <a:buSzPts val="1800"/>
              <a:buNone/>
            </a:pPr>
            <a:endParaRPr sz="1200"/>
          </a:p>
        </p:txBody>
      </p:sp>
      <p:pic>
        <p:nvPicPr>
          <p:cNvPr id="474" name="Google Shape;474;g7069230d74_1_19"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475" name="Google Shape;475;g7069230d74_1_19"/>
          <p:cNvSpPr/>
          <p:nvPr/>
        </p:nvSpPr>
        <p:spPr>
          <a:xfrm>
            <a:off x="562870" y="274638"/>
            <a:ext cx="790211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Cancer Key Facts </a:t>
            </a:r>
            <a:endParaRPr sz="4000" b="1" i="0" u="none" strike="noStrike" cap="none">
              <a:solidFill>
                <a:srgbClr val="38761D"/>
              </a:solidFill>
              <a:latin typeface="Calibri"/>
              <a:ea typeface="Calibri"/>
              <a:cs typeface="Calibri"/>
              <a:sym typeface="Calibri"/>
            </a:endParaRPr>
          </a:p>
        </p:txBody>
      </p:sp>
      <p:pic>
        <p:nvPicPr>
          <p:cNvPr id="476" name="Google Shape;476;g7069230d74_1_19"/>
          <p:cNvPicPr preferRelativeResize="0"/>
          <p:nvPr/>
        </p:nvPicPr>
        <p:blipFill>
          <a:blip r:embed="rId4">
            <a:alphaModFix/>
          </a:blip>
          <a:stretch>
            <a:fillRect/>
          </a:stretch>
        </p:blipFill>
        <p:spPr>
          <a:xfrm>
            <a:off x="3237125" y="4284575"/>
            <a:ext cx="3020175" cy="2273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64280dd04b_0_301"/>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82" name="Google Shape;482;g64280dd04b_0_301"/>
          <p:cNvSpPr txBox="1">
            <a:spLocks noGrp="1"/>
          </p:cNvSpPr>
          <p:nvPr>
            <p:ph type="body" idx="1"/>
          </p:nvPr>
        </p:nvSpPr>
        <p:spPr>
          <a:xfrm>
            <a:off x="6800" y="0"/>
            <a:ext cx="9106500" cy="5684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400" b="1" dirty="0">
                <a:latin typeface="Arial"/>
                <a:ea typeface="Arial"/>
                <a:cs typeface="Arial"/>
                <a:sym typeface="Arial"/>
              </a:rPr>
              <a:t>The types of genes that are mutated in cancer cells can be broadly classified into two groups. </a:t>
            </a:r>
            <a:endParaRPr sz="2400" b="1" dirty="0">
              <a:latin typeface="Arial"/>
              <a:ea typeface="Arial"/>
              <a:cs typeface="Arial"/>
              <a:sym typeface="Arial"/>
            </a:endParaRPr>
          </a:p>
          <a:p>
            <a:pPr marL="0" lvl="0" indent="0" algn="ctr" rtl="0">
              <a:spcBef>
                <a:spcPts val="0"/>
              </a:spcBef>
              <a:spcAft>
                <a:spcPts val="0"/>
              </a:spcAft>
              <a:buNone/>
            </a:pPr>
            <a:endParaRPr sz="600" b="1" dirty="0">
              <a:latin typeface="Arial"/>
              <a:ea typeface="Arial"/>
              <a:cs typeface="Arial"/>
              <a:sym typeface="Arial"/>
            </a:endParaRPr>
          </a:p>
          <a:p>
            <a:pPr marL="457200" lvl="0" indent="0" algn="l" rtl="0">
              <a:spcBef>
                <a:spcPts val="0"/>
              </a:spcBef>
              <a:spcAft>
                <a:spcPts val="0"/>
              </a:spcAft>
              <a:buNone/>
            </a:pPr>
            <a:endParaRPr sz="600" b="1" dirty="0">
              <a:solidFill>
                <a:srgbClr val="003333"/>
              </a:solidFill>
              <a:latin typeface="Arial"/>
              <a:ea typeface="Arial"/>
              <a:cs typeface="Arial"/>
              <a:sym typeface="Arial"/>
            </a:endParaRPr>
          </a:p>
          <a:p>
            <a:pPr marL="457200" lvl="0" indent="-342900" algn="l" rtl="0">
              <a:spcBef>
                <a:spcPts val="0"/>
              </a:spcBef>
              <a:spcAft>
                <a:spcPts val="0"/>
              </a:spcAft>
              <a:buSzPts val="1800"/>
              <a:buChar char="•"/>
            </a:pPr>
            <a:r>
              <a:rPr lang="en-US" sz="1800" b="1" dirty="0">
                <a:solidFill>
                  <a:srgbClr val="003333"/>
                </a:solidFill>
                <a:latin typeface="Arial"/>
                <a:ea typeface="Arial"/>
                <a:cs typeface="Arial"/>
                <a:sym typeface="Arial"/>
              </a:rPr>
              <a:t>Oncogenes</a:t>
            </a:r>
            <a:r>
              <a:rPr lang="en-US" sz="1800" dirty="0">
                <a:latin typeface="Arial"/>
                <a:ea typeface="Arial"/>
                <a:cs typeface="Arial"/>
                <a:sym typeface="Arial"/>
              </a:rPr>
              <a:t> are the mutated form of proto-oncogenes which normally code for proteins that enhance cell division or inhibit normal cell death. Mutated oncogenes result in cells that always have a </a:t>
            </a:r>
            <a:r>
              <a:rPr lang="en-US" sz="1800" dirty="0">
                <a:solidFill>
                  <a:srgbClr val="00B050"/>
                </a:solidFill>
                <a:latin typeface="Arial"/>
                <a:ea typeface="Arial"/>
                <a:cs typeface="Arial"/>
                <a:sym typeface="Arial"/>
              </a:rPr>
              <a:t>“green light” </a:t>
            </a:r>
            <a:r>
              <a:rPr lang="en-US" sz="1800" dirty="0">
                <a:latin typeface="Arial"/>
                <a:ea typeface="Arial"/>
                <a:cs typeface="Arial"/>
                <a:sym typeface="Arial"/>
              </a:rPr>
              <a:t>for growth. (Gas pedal always down).</a:t>
            </a:r>
            <a:endParaRPr sz="1800" dirty="0">
              <a:latin typeface="Arial"/>
              <a:ea typeface="Arial"/>
              <a:cs typeface="Arial"/>
              <a:sym typeface="Arial"/>
            </a:endParaRPr>
          </a:p>
          <a:p>
            <a:pPr marL="457200" lvl="0" indent="0" algn="l" rtl="0">
              <a:spcBef>
                <a:spcPts val="0"/>
              </a:spcBef>
              <a:spcAft>
                <a:spcPts val="0"/>
              </a:spcAft>
              <a:buNone/>
            </a:pPr>
            <a:endParaRPr sz="1800" b="1" dirty="0">
              <a:solidFill>
                <a:srgbClr val="003333"/>
              </a:solidFill>
              <a:latin typeface="Arial"/>
              <a:ea typeface="Arial"/>
              <a:cs typeface="Arial"/>
              <a:sym typeface="Arial"/>
            </a:endParaRPr>
          </a:p>
          <a:p>
            <a:pPr marL="457200" lvl="0" indent="-342900" algn="l" rtl="0">
              <a:spcBef>
                <a:spcPts val="0"/>
              </a:spcBef>
              <a:spcAft>
                <a:spcPts val="0"/>
              </a:spcAft>
              <a:buSzPts val="1800"/>
              <a:buChar char="•"/>
            </a:pPr>
            <a:r>
              <a:rPr lang="en-US" sz="1800" b="1" dirty="0">
                <a:solidFill>
                  <a:srgbClr val="003333"/>
                </a:solidFill>
                <a:latin typeface="Arial"/>
                <a:ea typeface="Arial"/>
                <a:cs typeface="Arial"/>
                <a:sym typeface="Arial"/>
              </a:rPr>
              <a:t>Tumor suppressors genes</a:t>
            </a:r>
            <a:r>
              <a:rPr lang="en-US" sz="1800" dirty="0">
                <a:latin typeface="Arial"/>
                <a:ea typeface="Arial"/>
                <a:cs typeface="Arial"/>
                <a:sym typeface="Arial"/>
              </a:rPr>
              <a:t> </a:t>
            </a:r>
            <a:r>
              <a:rPr lang="en-US" sz="1800" dirty="0">
                <a:solidFill>
                  <a:srgbClr val="222222"/>
                </a:solidFill>
                <a:highlight>
                  <a:schemeClr val="lt1"/>
                </a:highlight>
                <a:latin typeface="Arial"/>
                <a:ea typeface="Arial"/>
                <a:cs typeface="Arial"/>
                <a:sym typeface="Arial"/>
              </a:rPr>
              <a:t>are normal genes that slow down cell division, repair DNA mistakes, or tell cells when to die.</a:t>
            </a:r>
            <a:r>
              <a:rPr lang="en-US" sz="1800" dirty="0">
                <a:latin typeface="Arial"/>
                <a:ea typeface="Arial"/>
                <a:cs typeface="Arial"/>
                <a:sym typeface="Arial"/>
              </a:rPr>
              <a:t> Mutated oncogenes never turn on the </a:t>
            </a:r>
            <a:r>
              <a:rPr lang="en-US" sz="1800" dirty="0">
                <a:solidFill>
                  <a:srgbClr val="FF0000"/>
                </a:solidFill>
                <a:latin typeface="Arial"/>
                <a:ea typeface="Arial"/>
                <a:cs typeface="Arial"/>
                <a:sym typeface="Arial"/>
              </a:rPr>
              <a:t>“red light”</a:t>
            </a:r>
            <a:r>
              <a:rPr lang="en-US" sz="1800" dirty="0">
                <a:latin typeface="Arial"/>
                <a:ea typeface="Arial"/>
                <a:cs typeface="Arial"/>
                <a:sym typeface="Arial"/>
              </a:rPr>
              <a:t>. (No brakes).</a:t>
            </a:r>
            <a:endParaRPr sz="1800"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914400" lvl="1" indent="-342900" algn="l" rtl="0">
              <a:spcBef>
                <a:spcPts val="0"/>
              </a:spcBef>
              <a:spcAft>
                <a:spcPts val="0"/>
              </a:spcAft>
              <a:buSzPts val="1800"/>
              <a:buChar char="–"/>
            </a:pPr>
            <a:r>
              <a:rPr lang="en-US" sz="1800" b="1" dirty="0">
                <a:latin typeface="Arial"/>
                <a:ea typeface="Arial"/>
                <a:cs typeface="Arial"/>
                <a:sym typeface="Arial"/>
              </a:rPr>
              <a:t>Growth regulation genes</a:t>
            </a:r>
            <a:r>
              <a:rPr lang="en-US" sz="1800" dirty="0">
                <a:latin typeface="Arial"/>
                <a:ea typeface="Arial"/>
                <a:cs typeface="Arial"/>
                <a:sym typeface="Arial"/>
              </a:rPr>
              <a:t> code for proteins that slow down cell growth.</a:t>
            </a:r>
            <a:endParaRPr sz="1800" dirty="0">
              <a:latin typeface="Arial"/>
              <a:ea typeface="Arial"/>
              <a:cs typeface="Arial"/>
              <a:sym typeface="Arial"/>
            </a:endParaRPr>
          </a:p>
          <a:p>
            <a:pPr marL="914400" lvl="0" indent="0" algn="l" rtl="0">
              <a:spcBef>
                <a:spcPts val="0"/>
              </a:spcBef>
              <a:spcAft>
                <a:spcPts val="0"/>
              </a:spcAft>
              <a:buNone/>
            </a:pPr>
            <a:endParaRPr sz="1800" dirty="0">
              <a:latin typeface="Arial"/>
              <a:ea typeface="Arial"/>
              <a:cs typeface="Arial"/>
              <a:sym typeface="Arial"/>
            </a:endParaRPr>
          </a:p>
          <a:p>
            <a:pPr marL="914400" lvl="1" indent="-342900" algn="l" rtl="0">
              <a:spcBef>
                <a:spcPts val="0"/>
              </a:spcBef>
              <a:spcAft>
                <a:spcPts val="0"/>
              </a:spcAft>
              <a:buSzPts val="1800"/>
              <a:buChar char="–"/>
            </a:pPr>
            <a:r>
              <a:rPr lang="en-US" sz="1800" b="1" dirty="0">
                <a:latin typeface="Arial"/>
                <a:ea typeface="Arial"/>
                <a:cs typeface="Arial"/>
                <a:sym typeface="Arial"/>
              </a:rPr>
              <a:t>Tumor repair genes</a:t>
            </a:r>
            <a:r>
              <a:rPr lang="en-US" sz="1800" dirty="0">
                <a:latin typeface="Arial"/>
                <a:ea typeface="Arial"/>
                <a:cs typeface="Arial"/>
                <a:sym typeface="Arial"/>
              </a:rPr>
              <a:t> code </a:t>
            </a:r>
            <a:r>
              <a:rPr lang="en-US" sz="1800" dirty="0">
                <a:highlight>
                  <a:schemeClr val="lt1"/>
                </a:highlight>
                <a:latin typeface="Arial"/>
                <a:ea typeface="Arial"/>
                <a:cs typeface="Arial"/>
                <a:sym typeface="Arial"/>
              </a:rPr>
              <a:t>for proteins whose normal function is to correct errors that arise when cells duplicate their DNA prior to cell division. </a:t>
            </a:r>
            <a:r>
              <a:rPr lang="en-US" sz="1800" dirty="0">
                <a:latin typeface="Arial"/>
                <a:ea typeface="Arial"/>
                <a:cs typeface="Arial"/>
                <a:sym typeface="Arial"/>
              </a:rPr>
              <a:t>Many are tumor suppressor genes.</a:t>
            </a:r>
            <a:endParaRPr sz="1800" dirty="0">
              <a:latin typeface="Arial"/>
              <a:ea typeface="Arial"/>
              <a:cs typeface="Arial"/>
              <a:sym typeface="Arial"/>
            </a:endParaRPr>
          </a:p>
          <a:p>
            <a:pPr marL="914400" lvl="0" indent="0" algn="l" rtl="0">
              <a:spcBef>
                <a:spcPts val="0"/>
              </a:spcBef>
              <a:spcAft>
                <a:spcPts val="0"/>
              </a:spcAft>
              <a:buNone/>
            </a:pPr>
            <a:endParaRPr sz="1800" dirty="0">
              <a:latin typeface="Arial"/>
              <a:ea typeface="Arial"/>
              <a:cs typeface="Arial"/>
              <a:sym typeface="Arial"/>
            </a:endParaRPr>
          </a:p>
          <a:p>
            <a:pPr marL="914400" lvl="1" indent="-342900" algn="l" rtl="0">
              <a:spcBef>
                <a:spcPts val="0"/>
              </a:spcBef>
              <a:spcAft>
                <a:spcPts val="0"/>
              </a:spcAft>
              <a:buSzPts val="1800"/>
              <a:buChar char="–"/>
            </a:pPr>
            <a:r>
              <a:rPr lang="en-US" sz="1800" b="1" dirty="0">
                <a:latin typeface="Arial"/>
                <a:ea typeface="Arial"/>
                <a:cs typeface="Arial"/>
                <a:sym typeface="Arial"/>
              </a:rPr>
              <a:t>Apoptosis genes code </a:t>
            </a:r>
            <a:r>
              <a:rPr lang="en-US" sz="1800" dirty="0">
                <a:latin typeface="Arial"/>
                <a:ea typeface="Arial"/>
                <a:cs typeface="Arial"/>
                <a:sym typeface="Arial"/>
              </a:rPr>
              <a:t>for proteins that trigger “cellular suicide” and can eliminate potentially cancerous cells.</a:t>
            </a:r>
            <a:endParaRPr sz="2400"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dirty="0"/>
          </a:p>
          <a:p>
            <a:pPr marL="0" lvl="0" indent="0" algn="ctr" rtl="0">
              <a:lnSpc>
                <a:spcPct val="100000"/>
              </a:lnSpc>
              <a:spcBef>
                <a:spcPts val="0"/>
              </a:spcBef>
              <a:spcAft>
                <a:spcPts val="0"/>
              </a:spcAft>
              <a:buClr>
                <a:schemeClr val="dk1"/>
              </a:buClr>
              <a:buSzPts val="1100"/>
              <a:buFont typeface="Arial"/>
              <a:buNone/>
            </a:pPr>
            <a:endParaRPr sz="1800" b="1" dirty="0"/>
          </a:p>
          <a:p>
            <a:pPr marL="0" lvl="0" indent="0" algn="l" rtl="0">
              <a:lnSpc>
                <a:spcPct val="100000"/>
              </a:lnSpc>
              <a:spcBef>
                <a:spcPts val="0"/>
              </a:spcBef>
              <a:spcAft>
                <a:spcPts val="0"/>
              </a:spcAft>
              <a:buClr>
                <a:schemeClr val="dk1"/>
              </a:buClr>
              <a:buSzPts val="1100"/>
              <a:buFont typeface="Arial"/>
              <a:buNone/>
            </a:pPr>
            <a:endParaRPr sz="1800" dirty="0"/>
          </a:p>
          <a:p>
            <a:pPr marL="0" lvl="0" indent="0" algn="l" rtl="0">
              <a:lnSpc>
                <a:spcPct val="100000"/>
              </a:lnSpc>
              <a:spcBef>
                <a:spcPts val="0"/>
              </a:spcBef>
              <a:spcAft>
                <a:spcPts val="0"/>
              </a:spcAft>
              <a:buClr>
                <a:schemeClr val="dk1"/>
              </a:buClr>
              <a:buSzPts val="1100"/>
              <a:buFont typeface="Arial"/>
              <a:buNone/>
            </a:pPr>
            <a:endParaRPr sz="1800" dirty="0"/>
          </a:p>
          <a:p>
            <a:pPr marL="342900" lvl="0" indent="0" algn="l" rtl="0">
              <a:lnSpc>
                <a:spcPct val="100000"/>
              </a:lnSpc>
              <a:spcBef>
                <a:spcPts val="0"/>
              </a:spcBef>
              <a:spcAft>
                <a:spcPts val="0"/>
              </a:spcAft>
              <a:buSzPts val="1800"/>
              <a:buNone/>
            </a:pPr>
            <a:endParaRPr sz="2400" dirty="0"/>
          </a:p>
          <a:p>
            <a:pPr marL="342900" lvl="0" indent="0" algn="ctr" rtl="0">
              <a:lnSpc>
                <a:spcPct val="100000"/>
              </a:lnSpc>
              <a:spcBef>
                <a:spcPts val="0"/>
              </a:spcBef>
              <a:spcAft>
                <a:spcPts val="0"/>
              </a:spcAft>
              <a:buSzPts val="1800"/>
              <a:buNone/>
            </a:pPr>
            <a:endParaRPr sz="1200" dirty="0"/>
          </a:p>
        </p:txBody>
      </p:sp>
      <p:pic>
        <p:nvPicPr>
          <p:cNvPr id="483" name="Google Shape;483;g64280dd04b_0_301" descr="Macintosh HD:Users:pamelajkennedy:Desktop:32.jpg"/>
          <p:cNvPicPr preferRelativeResize="0"/>
          <p:nvPr/>
        </p:nvPicPr>
        <p:blipFill rotWithShape="1">
          <a:blip r:embed="rId3">
            <a:alphaModFix/>
          </a:blip>
          <a:srcRect/>
          <a:stretch/>
        </p:blipFill>
        <p:spPr>
          <a:xfrm>
            <a:off x="6675" y="5684150"/>
            <a:ext cx="9106576" cy="1178025"/>
          </a:xfrm>
          <a:prstGeom prst="rect">
            <a:avLst/>
          </a:prstGeom>
          <a:noFill/>
          <a:ln>
            <a:noFill/>
          </a:ln>
        </p:spPr>
      </p:pic>
      <p:sp>
        <p:nvSpPr>
          <p:cNvPr id="484" name="Google Shape;484;g64280dd04b_0_301"/>
          <p:cNvSpPr/>
          <p:nvPr/>
        </p:nvSpPr>
        <p:spPr>
          <a:xfrm>
            <a:off x="211538" y="-2"/>
            <a:ext cx="8721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7069230d74_1_7"/>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90" name="Google Shape;490;g7069230d74_1_7"/>
          <p:cNvSpPr txBox="1">
            <a:spLocks noGrp="1"/>
          </p:cNvSpPr>
          <p:nvPr>
            <p:ph type="body" idx="1"/>
          </p:nvPr>
        </p:nvSpPr>
        <p:spPr>
          <a:xfrm>
            <a:off x="445175" y="415075"/>
            <a:ext cx="8229600" cy="504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3600" b="1">
                <a:solidFill>
                  <a:srgbClr val="38761D"/>
                </a:solidFill>
              </a:rPr>
              <a:t>P</a:t>
            </a:r>
            <a:r>
              <a:rPr lang="en-US" sz="3600" b="1">
                <a:solidFill>
                  <a:srgbClr val="38761D"/>
                </a:solidFill>
                <a:highlight>
                  <a:srgbClr val="FFFFFF"/>
                </a:highlight>
              </a:rPr>
              <a:t>roto-oncogenes, tumor suppressor genes, and DNA repair genes normally regulate the cell cycle </a:t>
            </a:r>
            <a:endParaRPr sz="3600" b="1">
              <a:solidFill>
                <a:srgbClr val="38761D"/>
              </a:solidFill>
              <a:highlight>
                <a:srgbClr val="FFFFFF"/>
              </a:highlight>
            </a:endParaRPr>
          </a:p>
          <a:p>
            <a:pPr marL="0" lvl="0" indent="0" algn="l" rtl="0">
              <a:lnSpc>
                <a:spcPct val="100000"/>
              </a:lnSpc>
              <a:spcBef>
                <a:spcPts val="0"/>
              </a:spcBef>
              <a:spcAft>
                <a:spcPts val="0"/>
              </a:spcAft>
              <a:buSzPts val="1800"/>
              <a:buNone/>
            </a:pPr>
            <a:endParaRPr sz="1500">
              <a:solidFill>
                <a:srgbClr val="21242C"/>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800"/>
              <a:buNone/>
            </a:pPr>
            <a:endParaRPr sz="1500">
              <a:solidFill>
                <a:srgbClr val="21242C"/>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800"/>
              <a:buNone/>
            </a:pPr>
            <a:endParaRPr sz="1500">
              <a:solidFill>
                <a:srgbClr val="21242C"/>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800"/>
              <a:buNone/>
            </a:pPr>
            <a:r>
              <a:rPr lang="en-US" sz="2400" b="1">
                <a:latin typeface="Arial"/>
                <a:ea typeface="Arial"/>
                <a:cs typeface="Arial"/>
                <a:sym typeface="Arial"/>
              </a:rPr>
              <a:t>Cell Cycle Regulation is </a:t>
            </a:r>
            <a:endParaRPr sz="2400" b="1">
              <a:latin typeface="Arial"/>
              <a:ea typeface="Arial"/>
              <a:cs typeface="Arial"/>
              <a:sym typeface="Arial"/>
            </a:endParaRPr>
          </a:p>
          <a:p>
            <a:pPr marL="0" lvl="0" indent="0" algn="l" rtl="0">
              <a:lnSpc>
                <a:spcPct val="100000"/>
              </a:lnSpc>
              <a:spcBef>
                <a:spcPts val="0"/>
              </a:spcBef>
              <a:spcAft>
                <a:spcPts val="0"/>
              </a:spcAft>
              <a:buClr>
                <a:schemeClr val="dk1"/>
              </a:buClr>
              <a:buSzPts val="1800"/>
              <a:buFont typeface="Calibri"/>
              <a:buNone/>
            </a:pPr>
            <a:r>
              <a:rPr lang="en-US" sz="2400" b="1">
                <a:latin typeface="Arial"/>
                <a:ea typeface="Arial"/>
                <a:cs typeface="Arial"/>
                <a:sym typeface="Arial"/>
              </a:rPr>
              <a:t>required for normal cell growth</a:t>
            </a:r>
            <a:endParaRPr sz="2400" b="1">
              <a:solidFill>
                <a:srgbClr val="21242C"/>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800"/>
              <a:buNone/>
            </a:pPr>
            <a:endParaRPr sz="1500">
              <a:solidFill>
                <a:srgbClr val="21242C"/>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800"/>
              <a:buNone/>
            </a:pPr>
            <a:endParaRPr sz="1500">
              <a:solidFill>
                <a:srgbClr val="21242C"/>
              </a:solidFill>
              <a:highlight>
                <a:srgbClr val="FFFFFF"/>
              </a:highlight>
              <a:latin typeface="Arial"/>
              <a:ea typeface="Arial"/>
              <a:cs typeface="Arial"/>
              <a:sym typeface="Arial"/>
            </a:endParaRPr>
          </a:p>
          <a:p>
            <a:pPr marL="0" lvl="0" indent="0" algn="ctr" rtl="0">
              <a:lnSpc>
                <a:spcPct val="100000"/>
              </a:lnSpc>
              <a:spcBef>
                <a:spcPts val="0"/>
              </a:spcBef>
              <a:spcAft>
                <a:spcPts val="0"/>
              </a:spcAft>
              <a:buSzPts val="1800"/>
              <a:buNone/>
            </a:pPr>
            <a:endParaRPr sz="1500">
              <a:solidFill>
                <a:srgbClr val="21242C"/>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500">
              <a:solidFill>
                <a:srgbClr val="21242C"/>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800"/>
              <a:buNone/>
            </a:pPr>
            <a:endParaRPr sz="2400"/>
          </a:p>
          <a:p>
            <a:pPr marL="34290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endParaRPr sz="1200"/>
          </a:p>
        </p:txBody>
      </p:sp>
      <p:pic>
        <p:nvPicPr>
          <p:cNvPr id="491" name="Google Shape;491;g7069230d74_1_7"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492" name="Google Shape;492;g7069230d74_1_7" descr="http://www.robertlfurler.com/wp-content/uploads/2012/01/cell_cycle-300x298.jpg"/>
          <p:cNvPicPr preferRelativeResize="0"/>
          <p:nvPr/>
        </p:nvPicPr>
        <p:blipFill rotWithShape="1">
          <a:blip r:embed="rId4">
            <a:alphaModFix/>
          </a:blip>
          <a:srcRect/>
          <a:stretch/>
        </p:blipFill>
        <p:spPr>
          <a:xfrm>
            <a:off x="5292275" y="2234612"/>
            <a:ext cx="3382500" cy="3367800"/>
          </a:xfrm>
          <a:prstGeom prst="rect">
            <a:avLst/>
          </a:prstGeom>
          <a:noFill/>
          <a:ln>
            <a:noFill/>
          </a:ln>
        </p:spPr>
      </p:pic>
      <p:sp>
        <p:nvSpPr>
          <p:cNvPr id="493" name="Google Shape;493;g7069230d74_1_7"/>
          <p:cNvSpPr txBox="1"/>
          <p:nvPr/>
        </p:nvSpPr>
        <p:spPr>
          <a:xfrm>
            <a:off x="3059232" y="5331944"/>
            <a:ext cx="2556300" cy="23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Credit: </a:t>
            </a:r>
            <a:r>
              <a:rPr lang="en-US" sz="1200" b="0" i="0" u="none" strike="noStrike" cap="none">
                <a:solidFill>
                  <a:schemeClr val="dk1"/>
                </a:solidFill>
                <a:latin typeface="Arial"/>
                <a:ea typeface="Arial"/>
                <a:cs typeface="Arial"/>
                <a:sym typeface="Arial"/>
              </a:rPr>
              <a:t>www.robertlfurler.com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6fc79fb2ef_0_0"/>
          <p:cNvSpPr txBox="1">
            <a:spLocks noGrp="1"/>
          </p:cNvSpPr>
          <p:nvPr>
            <p:ph type="title"/>
          </p:nvPr>
        </p:nvSpPr>
        <p:spPr>
          <a:xfrm>
            <a:off x="457200" y="169800"/>
            <a:ext cx="8229600" cy="1094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4800" b="1">
                <a:solidFill>
                  <a:srgbClr val="38761D"/>
                </a:solidFill>
                <a:latin typeface="Calibri"/>
                <a:ea typeface="Calibri"/>
                <a:cs typeface="Calibri"/>
                <a:sym typeface="Calibri"/>
              </a:rPr>
              <a:t>Cancer: Key Facts</a:t>
            </a:r>
            <a:endParaRPr>
              <a:solidFill>
                <a:srgbClr val="38761D"/>
              </a:solidFill>
              <a:latin typeface="Calibri"/>
              <a:ea typeface="Calibri"/>
              <a:cs typeface="Calibri"/>
              <a:sym typeface="Calibri"/>
            </a:endParaRPr>
          </a:p>
        </p:txBody>
      </p:sp>
      <p:sp>
        <p:nvSpPr>
          <p:cNvPr id="252" name="Google Shape;252;g6fc79fb2ef_0_0"/>
          <p:cNvSpPr txBox="1">
            <a:spLocks noGrp="1"/>
          </p:cNvSpPr>
          <p:nvPr>
            <p:ph type="body" idx="1"/>
          </p:nvPr>
        </p:nvSpPr>
        <p:spPr>
          <a:xfrm>
            <a:off x="457200" y="1263900"/>
            <a:ext cx="8229600" cy="5056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2E2E2E"/>
              </a:buClr>
              <a:buSzPts val="1800"/>
              <a:buChar char="•"/>
            </a:pPr>
            <a:r>
              <a:rPr lang="en-US" sz="1800" b="1">
                <a:solidFill>
                  <a:schemeClr val="dk1"/>
                </a:solidFill>
                <a:highlight>
                  <a:srgbClr val="FFFFFB"/>
                </a:highlight>
                <a:latin typeface="Arial"/>
                <a:ea typeface="Arial"/>
                <a:cs typeface="Arial"/>
                <a:sym typeface="Arial"/>
              </a:rPr>
              <a:t>An estimated 1,735,350 new cases of cancer were estimated to be diagnosed in the United States in 2018 with 609,640 people dying from the disease.</a:t>
            </a:r>
            <a:endParaRPr sz="1800" b="1">
              <a:solidFill>
                <a:schemeClr val="dk1"/>
              </a:solidFill>
              <a:highlight>
                <a:srgbClr val="FFFFFB"/>
              </a:highlight>
              <a:latin typeface="Arial"/>
              <a:ea typeface="Arial"/>
              <a:cs typeface="Arial"/>
              <a:sym typeface="Arial"/>
            </a:endParaRPr>
          </a:p>
          <a:p>
            <a:pPr marL="457200" lvl="0" indent="0" algn="l" rtl="0">
              <a:lnSpc>
                <a:spcPct val="100000"/>
              </a:lnSpc>
              <a:spcBef>
                <a:spcPts val="0"/>
              </a:spcBef>
              <a:spcAft>
                <a:spcPts val="0"/>
              </a:spcAft>
              <a:buSzPts val="1800"/>
              <a:buNone/>
            </a:pPr>
            <a:endParaRPr sz="1800" b="1">
              <a:solidFill>
                <a:schemeClr val="dk1"/>
              </a:solidFill>
              <a:highlight>
                <a:srgbClr val="FFFFFB"/>
              </a:highlight>
              <a:latin typeface="Arial"/>
              <a:ea typeface="Arial"/>
              <a:cs typeface="Arial"/>
              <a:sym typeface="Arial"/>
            </a:endParaRPr>
          </a:p>
          <a:p>
            <a:pPr marL="342900" lvl="0" indent="-342900" algn="l" rtl="0">
              <a:lnSpc>
                <a:spcPct val="100000"/>
              </a:lnSpc>
              <a:spcBef>
                <a:spcPts val="0"/>
              </a:spcBef>
              <a:spcAft>
                <a:spcPts val="0"/>
              </a:spcAft>
              <a:buClr>
                <a:srgbClr val="2E2E2E"/>
              </a:buClr>
              <a:buSzPts val="1800"/>
              <a:buChar char="•"/>
            </a:pPr>
            <a:r>
              <a:rPr lang="en-US" sz="1800" b="1">
                <a:solidFill>
                  <a:schemeClr val="dk1"/>
                </a:solidFill>
                <a:highlight>
                  <a:srgbClr val="FFFFFB"/>
                </a:highlight>
                <a:latin typeface="Arial"/>
                <a:ea typeface="Arial"/>
                <a:cs typeface="Arial"/>
                <a:sym typeface="Arial"/>
              </a:rPr>
              <a:t>Estimated expenditures in the United States in 2017 were $147.3 billion. </a:t>
            </a:r>
            <a:endParaRPr sz="1800" b="1">
              <a:solidFill>
                <a:schemeClr val="dk1"/>
              </a:solidFill>
              <a:highlight>
                <a:srgbClr val="FFFFFB"/>
              </a:highlight>
              <a:latin typeface="Arial"/>
              <a:ea typeface="Arial"/>
              <a:cs typeface="Arial"/>
              <a:sym typeface="Arial"/>
            </a:endParaRPr>
          </a:p>
          <a:p>
            <a:pPr marL="457200" lvl="0" indent="0" algn="l" rtl="0">
              <a:lnSpc>
                <a:spcPct val="100000"/>
              </a:lnSpc>
              <a:spcBef>
                <a:spcPts val="0"/>
              </a:spcBef>
              <a:spcAft>
                <a:spcPts val="0"/>
              </a:spcAft>
              <a:buSzPts val="1800"/>
              <a:buNone/>
            </a:pPr>
            <a:endParaRPr sz="1800" b="1">
              <a:solidFill>
                <a:schemeClr val="dk1"/>
              </a:solidFill>
              <a:latin typeface="Arial"/>
              <a:ea typeface="Arial"/>
              <a:cs typeface="Arial"/>
              <a:sym typeface="Arial"/>
            </a:endParaRPr>
          </a:p>
          <a:p>
            <a:pPr marL="342900" lvl="0" indent="-342900" algn="l" rtl="0">
              <a:lnSpc>
                <a:spcPct val="100000"/>
              </a:lnSpc>
              <a:spcBef>
                <a:spcPts val="0"/>
              </a:spcBef>
              <a:spcAft>
                <a:spcPts val="0"/>
              </a:spcAft>
              <a:buClr>
                <a:srgbClr val="3C4245"/>
              </a:buClr>
              <a:buSzPts val="1800"/>
              <a:buChar char="•"/>
            </a:pPr>
            <a:r>
              <a:rPr lang="en-US" sz="1800" b="1">
                <a:solidFill>
                  <a:schemeClr val="dk1"/>
                </a:solidFill>
                <a:latin typeface="Arial"/>
                <a:ea typeface="Arial"/>
                <a:cs typeface="Arial"/>
                <a:sym typeface="Arial"/>
              </a:rPr>
              <a:t>Globally, cancer is the second leading cause of death, and was responsible for an estimated 9.6 million deaths in 2018. Globally, about 1 in 6 deaths are due to cancer.</a:t>
            </a:r>
            <a:endParaRPr sz="1800" b="1">
              <a:solidFill>
                <a:schemeClr val="dk1"/>
              </a:solidFill>
              <a:latin typeface="Arial"/>
              <a:ea typeface="Arial"/>
              <a:cs typeface="Arial"/>
              <a:sym typeface="Arial"/>
            </a:endParaRPr>
          </a:p>
          <a:p>
            <a:pPr marL="457200" lvl="0" indent="0" algn="l" rtl="0">
              <a:lnSpc>
                <a:spcPct val="100000"/>
              </a:lnSpc>
              <a:spcBef>
                <a:spcPts val="0"/>
              </a:spcBef>
              <a:spcAft>
                <a:spcPts val="0"/>
              </a:spcAft>
              <a:buSzPts val="1800"/>
              <a:buNone/>
            </a:pPr>
            <a:endParaRPr sz="1800" b="1">
              <a:solidFill>
                <a:schemeClr val="dk1"/>
              </a:solidFill>
              <a:latin typeface="Arial"/>
              <a:ea typeface="Arial"/>
              <a:cs typeface="Arial"/>
              <a:sym typeface="Arial"/>
            </a:endParaRPr>
          </a:p>
          <a:p>
            <a:pPr marL="342900" lvl="0" indent="-342900" algn="l" rtl="0">
              <a:lnSpc>
                <a:spcPct val="100000"/>
              </a:lnSpc>
              <a:spcBef>
                <a:spcPts val="0"/>
              </a:spcBef>
              <a:spcAft>
                <a:spcPts val="0"/>
              </a:spcAft>
              <a:buClr>
                <a:srgbClr val="3C4245"/>
              </a:buClr>
              <a:buSzPts val="1800"/>
              <a:buChar char="•"/>
            </a:pPr>
            <a:r>
              <a:rPr lang="en-US" sz="1800" b="1">
                <a:solidFill>
                  <a:schemeClr val="dk1"/>
                </a:solidFill>
                <a:latin typeface="Arial"/>
                <a:ea typeface="Arial"/>
                <a:cs typeface="Arial"/>
                <a:sym typeface="Arial"/>
              </a:rPr>
              <a:t>The economic impact of cancer is significant and is increasing. The total annual economic cost of cancer in 2010 was estimated at approximately $ 1.16 trillion in US dollars.</a:t>
            </a:r>
            <a:endParaRPr sz="1800" b="1">
              <a:solidFill>
                <a:schemeClr val="dk1"/>
              </a:solidFill>
              <a:latin typeface="Arial"/>
              <a:ea typeface="Arial"/>
              <a:cs typeface="Arial"/>
              <a:sym typeface="Arial"/>
            </a:endParaRPr>
          </a:p>
          <a:p>
            <a:pPr marL="342900" lvl="0" indent="-228600" algn="l" rtl="0">
              <a:lnSpc>
                <a:spcPct val="100000"/>
              </a:lnSpc>
              <a:spcBef>
                <a:spcPts val="0"/>
              </a:spcBef>
              <a:spcAft>
                <a:spcPts val="0"/>
              </a:spcAft>
              <a:buClr>
                <a:srgbClr val="3C4245"/>
              </a:buClr>
              <a:buSzPts val="1800"/>
              <a:buNone/>
            </a:pPr>
            <a:endParaRPr sz="1200" b="1" u="sng">
              <a:solidFill>
                <a:schemeClr val="dk1"/>
              </a:solidFill>
              <a:latin typeface="Arial"/>
              <a:ea typeface="Arial"/>
              <a:cs typeface="Arial"/>
              <a:sym typeface="Arial"/>
            </a:endParaRPr>
          </a:p>
          <a:p>
            <a:pPr marL="0" lvl="0" indent="0" algn="l" rtl="0">
              <a:lnSpc>
                <a:spcPct val="100000"/>
              </a:lnSpc>
              <a:spcBef>
                <a:spcPts val="0"/>
              </a:spcBef>
              <a:spcAft>
                <a:spcPts val="0"/>
              </a:spcAft>
              <a:buClr>
                <a:srgbClr val="3C4245"/>
              </a:buClr>
              <a:buSzPts val="1800"/>
              <a:buNone/>
            </a:pPr>
            <a:r>
              <a:rPr lang="en-US" sz="1200" b="1">
                <a:solidFill>
                  <a:schemeClr val="dk1"/>
                </a:solidFill>
                <a:latin typeface="Arial"/>
                <a:ea typeface="Arial"/>
                <a:cs typeface="Arial"/>
                <a:sym typeface="Arial"/>
              </a:rPr>
              <a:t>Source: </a:t>
            </a:r>
            <a:r>
              <a:rPr lang="en-US" sz="1200" u="sng">
                <a:solidFill>
                  <a:schemeClr val="dk1"/>
                </a:solidFill>
                <a:latin typeface="Arial"/>
                <a:ea typeface="Arial"/>
                <a:cs typeface="Arial"/>
                <a:sym typeface="Arial"/>
              </a:rPr>
              <a:t>https://www.cancer.gov/about-cancer and https://www.who.int/news-room/fact-sheets/detail/cancer</a:t>
            </a:r>
            <a:endParaRPr sz="1200">
              <a:solidFill>
                <a:schemeClr val="dk1"/>
              </a:solidFill>
            </a:endParaRPr>
          </a:p>
        </p:txBody>
      </p:sp>
      <p:pic>
        <p:nvPicPr>
          <p:cNvPr id="253" name="Google Shape;253;g6fc79fb2ef_0_0"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7069230d74_1_13"/>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499" name="Google Shape;499;g7069230d74_1_13"/>
          <p:cNvSpPr txBox="1">
            <a:spLocks noGrp="1"/>
          </p:cNvSpPr>
          <p:nvPr>
            <p:ph type="body" idx="1"/>
          </p:nvPr>
        </p:nvSpPr>
        <p:spPr>
          <a:xfrm>
            <a:off x="144855" y="443275"/>
            <a:ext cx="8799969" cy="504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800"/>
              <a:buFont typeface="Calibri"/>
              <a:buNone/>
            </a:pPr>
            <a:r>
              <a:rPr lang="en-US" sz="4000" b="1">
                <a:solidFill>
                  <a:srgbClr val="38761D"/>
                </a:solidFill>
              </a:rPr>
              <a:t>Cell Cycle Regulation occurs at checkpoints</a:t>
            </a:r>
            <a:endParaRPr sz="4000" b="1">
              <a:solidFill>
                <a:srgbClr val="38761D"/>
              </a:solidFill>
            </a:endParaRPr>
          </a:p>
          <a:p>
            <a:pPr marL="342900" lvl="0" indent="0" algn="ctr" rtl="0">
              <a:lnSpc>
                <a:spcPct val="100000"/>
              </a:lnSpc>
              <a:spcBef>
                <a:spcPts val="0"/>
              </a:spcBef>
              <a:spcAft>
                <a:spcPts val="0"/>
              </a:spcAft>
              <a:buSzPts val="1800"/>
              <a:buNone/>
            </a:pPr>
            <a:endParaRPr sz="1200"/>
          </a:p>
          <a:p>
            <a:pPr marL="342900" lvl="0" indent="0" algn="ctr" rtl="0">
              <a:lnSpc>
                <a:spcPct val="100000"/>
              </a:lnSpc>
              <a:spcBef>
                <a:spcPts val="0"/>
              </a:spcBef>
              <a:spcAft>
                <a:spcPts val="0"/>
              </a:spcAft>
              <a:buSzPts val="1800"/>
              <a:buNone/>
            </a:pPr>
            <a:endParaRPr sz="1200"/>
          </a:p>
          <a:p>
            <a:pPr marL="342900" lvl="0" indent="0" algn="ctr" rtl="0">
              <a:lnSpc>
                <a:spcPct val="100000"/>
              </a:lnSpc>
              <a:spcBef>
                <a:spcPts val="0"/>
              </a:spcBef>
              <a:spcAft>
                <a:spcPts val="0"/>
              </a:spcAft>
              <a:buSzPts val="1800"/>
              <a:buNone/>
            </a:pPr>
            <a:endParaRPr sz="1200"/>
          </a:p>
          <a:p>
            <a:pPr marL="342900" lvl="0" indent="0" algn="ctr" rtl="0">
              <a:lnSpc>
                <a:spcPct val="100000"/>
              </a:lnSpc>
              <a:spcBef>
                <a:spcPts val="0"/>
              </a:spcBef>
              <a:spcAft>
                <a:spcPts val="0"/>
              </a:spcAft>
              <a:buSzPts val="1800"/>
              <a:buNone/>
            </a:pPr>
            <a:endParaRPr sz="1200"/>
          </a:p>
        </p:txBody>
      </p:sp>
      <p:pic>
        <p:nvPicPr>
          <p:cNvPr id="500" name="Google Shape;500;g7069230d74_1_13"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501" name="Google Shape;501;g7069230d74_1_13" descr="http://gleesonbiology.pbworks.com/f/1159269703/Cell%20cycle%20check%20points.jpg"/>
          <p:cNvPicPr preferRelativeResize="0"/>
          <p:nvPr/>
        </p:nvPicPr>
        <p:blipFill rotWithShape="1">
          <a:blip r:embed="rId4">
            <a:alphaModFix/>
          </a:blip>
          <a:srcRect/>
          <a:stretch/>
        </p:blipFill>
        <p:spPr>
          <a:xfrm>
            <a:off x="1416725" y="1852325"/>
            <a:ext cx="5677200" cy="3324900"/>
          </a:xfrm>
          <a:prstGeom prst="rect">
            <a:avLst/>
          </a:prstGeom>
          <a:noFill/>
          <a:ln>
            <a:noFill/>
          </a:ln>
        </p:spPr>
      </p:pic>
      <p:sp>
        <p:nvSpPr>
          <p:cNvPr id="502" name="Google Shape;502;g7069230d74_1_13"/>
          <p:cNvSpPr txBox="1"/>
          <p:nvPr/>
        </p:nvSpPr>
        <p:spPr>
          <a:xfrm>
            <a:off x="1273500" y="5490175"/>
            <a:ext cx="5433600" cy="63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3" name="Google Shape;503;g7069230d74_1_13"/>
          <p:cNvSpPr txBox="1"/>
          <p:nvPr/>
        </p:nvSpPr>
        <p:spPr>
          <a:xfrm>
            <a:off x="4452943" y="5236844"/>
            <a:ext cx="2805746" cy="34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Credit: </a:t>
            </a:r>
            <a:r>
              <a:rPr lang="en-US" sz="1200" b="0" i="0" u="none" strike="noStrike" cap="none">
                <a:solidFill>
                  <a:schemeClr val="dk1"/>
                </a:solidFill>
                <a:latin typeface="Arial"/>
                <a:ea typeface="Arial"/>
                <a:cs typeface="Arial"/>
                <a:sym typeface="Arial"/>
              </a:rPr>
              <a:t>Gleesonbiology.pbworks.com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7069230d74_1_33"/>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509" name="Google Shape;509;g7069230d74_1_33"/>
          <p:cNvSpPr txBox="1">
            <a:spLocks noGrp="1"/>
          </p:cNvSpPr>
          <p:nvPr>
            <p:ph type="body" idx="1"/>
          </p:nvPr>
        </p:nvSpPr>
        <p:spPr>
          <a:xfrm>
            <a:off x="457200" y="1063915"/>
            <a:ext cx="8229600" cy="46095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400">
                <a:solidFill>
                  <a:srgbClr val="000000"/>
                </a:solidFill>
                <a:latin typeface="Arial"/>
                <a:ea typeface="Arial"/>
                <a:cs typeface="Arial"/>
                <a:sym typeface="Arial"/>
              </a:rPr>
              <a:t>Go to:</a:t>
            </a:r>
            <a:endParaRPr sz="2400">
              <a:solidFill>
                <a:srgbClr val="000000"/>
              </a:solidFill>
              <a:latin typeface="Arial"/>
              <a:ea typeface="Arial"/>
              <a:cs typeface="Arial"/>
              <a:sym typeface="Arial"/>
            </a:endParaRPr>
          </a:p>
          <a:p>
            <a:pPr marL="0" lvl="0" indent="457200" algn="l" rtl="0">
              <a:lnSpc>
                <a:spcPct val="100000"/>
              </a:lnSpc>
              <a:spcBef>
                <a:spcPts val="0"/>
              </a:spcBef>
              <a:spcAft>
                <a:spcPts val="0"/>
              </a:spcAft>
              <a:buSzPts val="1800"/>
              <a:buNone/>
            </a:pPr>
            <a:r>
              <a:rPr lang="en-US" sz="2400" u="sng">
                <a:solidFill>
                  <a:srgbClr val="1155CC"/>
                </a:solidFill>
                <a:latin typeface="Arial"/>
                <a:ea typeface="Arial"/>
                <a:cs typeface="Arial"/>
                <a:sym typeface="Arial"/>
                <a:hlinkClick r:id="rId3"/>
              </a:rPr>
              <a:t>https://media.hhmi.org/biointeractive/click/cellcycle</a:t>
            </a:r>
            <a:r>
              <a:rPr lang="en-US" sz="2400">
                <a:latin typeface="Arial"/>
                <a:ea typeface="Arial"/>
                <a:cs typeface="Arial"/>
                <a:sym typeface="Arial"/>
              </a:rPr>
              <a:t> </a:t>
            </a:r>
            <a:endParaRPr sz="2400">
              <a:latin typeface="Arial"/>
              <a:ea typeface="Arial"/>
              <a:cs typeface="Arial"/>
              <a:sym typeface="Arial"/>
            </a:endParaRPr>
          </a:p>
          <a:p>
            <a:pPr marL="0" lvl="0" indent="457200" algn="l" rtl="0">
              <a:lnSpc>
                <a:spcPct val="100000"/>
              </a:lnSpc>
              <a:spcBef>
                <a:spcPts val="0"/>
              </a:spcBef>
              <a:spcAft>
                <a:spcPts val="0"/>
              </a:spcAft>
              <a:buSzPts val="1800"/>
              <a:buNone/>
            </a:pPr>
            <a:endParaRPr sz="2400">
              <a:latin typeface="Arial"/>
              <a:ea typeface="Arial"/>
              <a:cs typeface="Arial"/>
              <a:sym typeface="Arial"/>
            </a:endParaRPr>
          </a:p>
          <a:p>
            <a:pPr marL="457200" lvl="0" indent="-381000" algn="l" rtl="0">
              <a:lnSpc>
                <a:spcPct val="100000"/>
              </a:lnSpc>
              <a:spcBef>
                <a:spcPts val="0"/>
              </a:spcBef>
              <a:spcAft>
                <a:spcPts val="0"/>
              </a:spcAft>
              <a:buSzPts val="2400"/>
              <a:buFont typeface="Times New Roman"/>
              <a:buChar char="•"/>
            </a:pPr>
            <a:r>
              <a:rPr lang="en-US" sz="2000">
                <a:latin typeface="Arial"/>
                <a:ea typeface="Arial"/>
                <a:cs typeface="Arial"/>
                <a:sym typeface="Arial"/>
              </a:rPr>
              <a:t>Start by reading the “Background” tab.</a:t>
            </a:r>
            <a:endParaRPr/>
          </a:p>
          <a:p>
            <a:pPr marL="457200" lvl="0" indent="-228600" algn="l" rtl="0">
              <a:lnSpc>
                <a:spcPct val="100000"/>
              </a:lnSpc>
              <a:spcBef>
                <a:spcPts val="0"/>
              </a:spcBef>
              <a:spcAft>
                <a:spcPts val="0"/>
              </a:spcAft>
              <a:buSzPts val="2400"/>
              <a:buFont typeface="Times New Roman"/>
              <a:buNone/>
            </a:pPr>
            <a:endParaRPr sz="2000">
              <a:latin typeface="Arial"/>
              <a:ea typeface="Arial"/>
              <a:cs typeface="Arial"/>
              <a:sym typeface="Arial"/>
            </a:endParaRPr>
          </a:p>
          <a:p>
            <a:pPr marL="457200" lvl="0" indent="-381000" algn="l" rtl="0">
              <a:lnSpc>
                <a:spcPct val="100000"/>
              </a:lnSpc>
              <a:spcBef>
                <a:spcPts val="0"/>
              </a:spcBef>
              <a:spcAft>
                <a:spcPts val="0"/>
              </a:spcAft>
              <a:buSzPts val="2400"/>
              <a:buFont typeface="Times New Roman"/>
              <a:buChar char="•"/>
            </a:pPr>
            <a:r>
              <a:rPr lang="en-US" sz="2000">
                <a:latin typeface="Arial"/>
                <a:ea typeface="Arial"/>
                <a:cs typeface="Arial"/>
                <a:sym typeface="Arial"/>
              </a:rPr>
              <a:t>Click on the “Cell cycle phases” in the middle purple circle and explore each phase starting with G1.</a:t>
            </a:r>
            <a:endParaRPr/>
          </a:p>
          <a:p>
            <a:pPr marL="457200" lvl="0" indent="-228600" algn="l" rtl="0">
              <a:lnSpc>
                <a:spcPct val="100000"/>
              </a:lnSpc>
              <a:spcBef>
                <a:spcPts val="0"/>
              </a:spcBef>
              <a:spcAft>
                <a:spcPts val="0"/>
              </a:spcAft>
              <a:buSzPts val="2400"/>
              <a:buFont typeface="Times New Roman"/>
              <a:buNone/>
            </a:pPr>
            <a:endParaRPr sz="2000">
              <a:latin typeface="Arial"/>
              <a:ea typeface="Arial"/>
              <a:cs typeface="Arial"/>
              <a:sym typeface="Arial"/>
            </a:endParaRPr>
          </a:p>
          <a:p>
            <a:pPr marL="457200" lvl="0" indent="-381000" algn="l" rtl="0">
              <a:lnSpc>
                <a:spcPct val="100000"/>
              </a:lnSpc>
              <a:spcBef>
                <a:spcPts val="0"/>
              </a:spcBef>
              <a:spcAft>
                <a:spcPts val="0"/>
              </a:spcAft>
              <a:buSzPts val="2400"/>
              <a:buFont typeface="Times New Roman"/>
              <a:buChar char="•"/>
            </a:pPr>
            <a:r>
              <a:rPr lang="en-US" sz="2000">
                <a:latin typeface="Arial"/>
                <a:ea typeface="Arial"/>
                <a:cs typeface="Arial"/>
                <a:sym typeface="Arial"/>
              </a:rPr>
              <a:t>Click on the “Cell cycle regulators and cancers” in the middle circle and explore each phase again. Can you identify any oncogenes or tumor suppressor genes?</a:t>
            </a:r>
            <a:endParaRPr/>
          </a:p>
          <a:p>
            <a:pPr marL="76200" lvl="0" indent="0" algn="l" rtl="0">
              <a:lnSpc>
                <a:spcPct val="100000"/>
              </a:lnSpc>
              <a:spcBef>
                <a:spcPts val="0"/>
              </a:spcBef>
              <a:spcAft>
                <a:spcPts val="0"/>
              </a:spcAft>
              <a:buSzPts val="2400"/>
              <a:buNone/>
            </a:pPr>
            <a:endParaRPr sz="2000">
              <a:latin typeface="Arial"/>
              <a:ea typeface="Arial"/>
              <a:cs typeface="Arial"/>
              <a:sym typeface="Arial"/>
            </a:endParaRPr>
          </a:p>
          <a:p>
            <a:pPr marL="457200" lvl="0" indent="-381000" algn="l" rtl="0">
              <a:lnSpc>
                <a:spcPct val="100000"/>
              </a:lnSpc>
              <a:spcBef>
                <a:spcPts val="0"/>
              </a:spcBef>
              <a:spcAft>
                <a:spcPts val="0"/>
              </a:spcAft>
              <a:buSzPts val="2400"/>
              <a:buFont typeface="Times New Roman"/>
              <a:buChar char="•"/>
            </a:pPr>
            <a:r>
              <a:rPr lang="en-US" sz="2000">
                <a:latin typeface="Arial"/>
                <a:ea typeface="Arial"/>
                <a:cs typeface="Arial"/>
                <a:sym typeface="Arial"/>
              </a:rPr>
              <a:t>Answer the questions on the worksheet.</a:t>
            </a:r>
            <a:endParaRPr sz="2000">
              <a:latin typeface="Arial"/>
              <a:ea typeface="Arial"/>
              <a:cs typeface="Arial"/>
              <a:sym typeface="Arial"/>
            </a:endParaRPr>
          </a:p>
          <a:p>
            <a:pPr marL="0" lvl="0" indent="457200" algn="l" rtl="0">
              <a:lnSpc>
                <a:spcPct val="100000"/>
              </a:lnSpc>
              <a:spcBef>
                <a:spcPts val="0"/>
              </a:spcBef>
              <a:spcAft>
                <a:spcPts val="0"/>
              </a:spcAft>
              <a:buSzPts val="1800"/>
              <a:buNone/>
            </a:pPr>
            <a:endParaRPr sz="2400">
              <a:latin typeface="Times New Roman"/>
              <a:ea typeface="Times New Roman"/>
              <a:cs typeface="Times New Roman"/>
              <a:sym typeface="Times New Roman"/>
            </a:endParaRPr>
          </a:p>
          <a:p>
            <a:pPr marL="0" lvl="0" indent="457200" algn="l" rtl="0">
              <a:lnSpc>
                <a:spcPct val="100000"/>
              </a:lnSpc>
              <a:spcBef>
                <a:spcPts val="0"/>
              </a:spcBef>
              <a:spcAft>
                <a:spcPts val="0"/>
              </a:spcAft>
              <a:buSzPts val="1800"/>
              <a:buNone/>
            </a:pPr>
            <a:endParaRPr sz="2400">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p:txBody>
      </p:sp>
      <p:pic>
        <p:nvPicPr>
          <p:cNvPr id="510" name="Google Shape;510;g7069230d74_1_33" descr="Macintosh HD:Users:pamelajkennedy:Desktop:32.jpg"/>
          <p:cNvPicPr preferRelativeResize="0"/>
          <p:nvPr/>
        </p:nvPicPr>
        <p:blipFill rotWithShape="1">
          <a:blip r:embed="rId4">
            <a:alphaModFix/>
          </a:blip>
          <a:srcRect/>
          <a:stretch/>
        </p:blipFill>
        <p:spPr>
          <a:xfrm>
            <a:off x="6687" y="5673513"/>
            <a:ext cx="9106562" cy="1188670"/>
          </a:xfrm>
          <a:prstGeom prst="rect">
            <a:avLst/>
          </a:prstGeom>
          <a:noFill/>
          <a:ln>
            <a:noFill/>
          </a:ln>
        </p:spPr>
      </p:pic>
      <p:sp>
        <p:nvSpPr>
          <p:cNvPr id="511" name="Google Shape;511;g7069230d74_1_33"/>
          <p:cNvSpPr/>
          <p:nvPr/>
        </p:nvSpPr>
        <p:spPr>
          <a:xfrm>
            <a:off x="457200" y="233861"/>
            <a:ext cx="82296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Cell Cycle Exploration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6fca1f162e_0_7"/>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517" name="Google Shape;517;g6fca1f162e_0_7"/>
          <p:cNvSpPr txBox="1">
            <a:spLocks noGrp="1"/>
          </p:cNvSpPr>
          <p:nvPr>
            <p:ph type="body" idx="1"/>
          </p:nvPr>
        </p:nvSpPr>
        <p:spPr>
          <a:xfrm>
            <a:off x="457200" y="1063915"/>
            <a:ext cx="8229600" cy="460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r>
              <a:rPr lang="en-US" sz="3000">
                <a:solidFill>
                  <a:srgbClr val="000000"/>
                </a:solidFill>
                <a:latin typeface="Arial"/>
                <a:ea typeface="Arial"/>
                <a:cs typeface="Arial"/>
                <a:sym typeface="Arial"/>
              </a:rPr>
              <a:t>Go to:</a:t>
            </a: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endParaRPr sz="2400">
              <a:solidFill>
                <a:srgbClr val="000000"/>
              </a:solidFill>
              <a:latin typeface="Arial"/>
              <a:ea typeface="Arial"/>
              <a:cs typeface="Arial"/>
              <a:sym typeface="Arial"/>
            </a:endParaRPr>
          </a:p>
          <a:p>
            <a:pPr marL="0" lvl="0" indent="457200" algn="l" rtl="0">
              <a:lnSpc>
                <a:spcPct val="100000"/>
              </a:lnSpc>
              <a:spcBef>
                <a:spcPts val="0"/>
              </a:spcBef>
              <a:spcAft>
                <a:spcPts val="0"/>
              </a:spcAft>
              <a:buSzPts val="1800"/>
              <a:buNone/>
            </a:pPr>
            <a:r>
              <a:rPr lang="en-US" sz="2400" u="sng">
                <a:solidFill>
                  <a:srgbClr val="1155CC"/>
                </a:solidFill>
                <a:latin typeface="Arial"/>
                <a:ea typeface="Arial"/>
                <a:cs typeface="Arial"/>
                <a:sym typeface="Arial"/>
                <a:hlinkClick r:id="rId3"/>
              </a:rPr>
              <a:t>http://www.mhhe.com/biosci/genbio/virtual_labs_2K8/labs/BL_03/index.html</a:t>
            </a:r>
            <a:r>
              <a:rPr lang="en-US" sz="2400">
                <a:latin typeface="Arial"/>
                <a:ea typeface="Arial"/>
                <a:cs typeface="Arial"/>
                <a:sym typeface="Arial"/>
              </a:rPr>
              <a:t> </a:t>
            </a:r>
            <a:endParaRPr sz="2400">
              <a:latin typeface="Arial"/>
              <a:ea typeface="Arial"/>
              <a:cs typeface="Arial"/>
              <a:sym typeface="Arial"/>
            </a:endParaRPr>
          </a:p>
          <a:p>
            <a:pPr marL="0" lvl="0" indent="457200" algn="l" rtl="0">
              <a:lnSpc>
                <a:spcPct val="100000"/>
              </a:lnSpc>
              <a:spcBef>
                <a:spcPts val="0"/>
              </a:spcBef>
              <a:spcAft>
                <a:spcPts val="0"/>
              </a:spcAft>
              <a:buSzPts val="1800"/>
              <a:buNone/>
            </a:pPr>
            <a:endParaRPr sz="2400">
              <a:latin typeface="Arial"/>
              <a:ea typeface="Arial"/>
              <a:cs typeface="Arial"/>
              <a:sym typeface="Arial"/>
            </a:endParaRPr>
          </a:p>
          <a:p>
            <a:pPr marL="76200" lvl="0" indent="0" algn="l" rtl="0">
              <a:lnSpc>
                <a:spcPct val="100000"/>
              </a:lnSpc>
              <a:spcBef>
                <a:spcPts val="0"/>
              </a:spcBef>
              <a:spcAft>
                <a:spcPts val="0"/>
              </a:spcAft>
              <a:buSzPts val="2400"/>
              <a:buNone/>
            </a:pPr>
            <a:endParaRPr sz="2000">
              <a:latin typeface="Arial"/>
              <a:ea typeface="Arial"/>
              <a:cs typeface="Arial"/>
              <a:sym typeface="Arial"/>
            </a:endParaRPr>
          </a:p>
          <a:p>
            <a:pPr marL="457200" lvl="0" indent="-419100" algn="l" rtl="0">
              <a:lnSpc>
                <a:spcPct val="100000"/>
              </a:lnSpc>
              <a:spcBef>
                <a:spcPts val="0"/>
              </a:spcBef>
              <a:spcAft>
                <a:spcPts val="0"/>
              </a:spcAft>
              <a:buSzPts val="3000"/>
              <a:buFont typeface="Times New Roman"/>
              <a:buChar char="•"/>
            </a:pPr>
            <a:r>
              <a:rPr lang="en-US" sz="3000">
                <a:latin typeface="Arial"/>
                <a:ea typeface="Arial"/>
                <a:cs typeface="Arial"/>
                <a:sym typeface="Arial"/>
              </a:rPr>
              <a:t>Explore and answer the questions on the worksheet.</a:t>
            </a:r>
            <a:endParaRPr sz="3000">
              <a:latin typeface="Arial"/>
              <a:ea typeface="Arial"/>
              <a:cs typeface="Arial"/>
              <a:sym typeface="Arial"/>
            </a:endParaRPr>
          </a:p>
          <a:p>
            <a:pPr marL="0" lvl="0" indent="457200" algn="l" rtl="0">
              <a:lnSpc>
                <a:spcPct val="100000"/>
              </a:lnSpc>
              <a:spcBef>
                <a:spcPts val="0"/>
              </a:spcBef>
              <a:spcAft>
                <a:spcPts val="0"/>
              </a:spcAft>
              <a:buSzPts val="1800"/>
              <a:buNone/>
            </a:pPr>
            <a:endParaRPr sz="2400">
              <a:latin typeface="Times New Roman"/>
              <a:ea typeface="Times New Roman"/>
              <a:cs typeface="Times New Roman"/>
              <a:sym typeface="Times New Roman"/>
            </a:endParaRPr>
          </a:p>
          <a:p>
            <a:pPr marL="0" lvl="0" indent="457200" algn="l" rtl="0">
              <a:lnSpc>
                <a:spcPct val="100000"/>
              </a:lnSpc>
              <a:spcBef>
                <a:spcPts val="0"/>
              </a:spcBef>
              <a:spcAft>
                <a:spcPts val="0"/>
              </a:spcAft>
              <a:buSzPts val="1800"/>
              <a:buNone/>
            </a:pPr>
            <a:endParaRPr sz="2400">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p:txBody>
      </p:sp>
      <p:pic>
        <p:nvPicPr>
          <p:cNvPr id="518" name="Google Shape;518;g6fca1f162e_0_7" descr="Macintosh HD:Users:pamelajkennedy:Desktop:32.jpg"/>
          <p:cNvPicPr preferRelativeResize="0"/>
          <p:nvPr/>
        </p:nvPicPr>
        <p:blipFill rotWithShape="1">
          <a:blip r:embed="rId4">
            <a:alphaModFix/>
          </a:blip>
          <a:srcRect/>
          <a:stretch/>
        </p:blipFill>
        <p:spPr>
          <a:xfrm>
            <a:off x="6687" y="5673513"/>
            <a:ext cx="9106562" cy="1188670"/>
          </a:xfrm>
          <a:prstGeom prst="rect">
            <a:avLst/>
          </a:prstGeom>
          <a:noFill/>
          <a:ln>
            <a:noFill/>
          </a:ln>
        </p:spPr>
      </p:pic>
      <p:sp>
        <p:nvSpPr>
          <p:cNvPr id="519" name="Google Shape;519;g6fca1f162e_0_7"/>
          <p:cNvSpPr/>
          <p:nvPr/>
        </p:nvSpPr>
        <p:spPr>
          <a:xfrm>
            <a:off x="457200" y="233861"/>
            <a:ext cx="82296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1">
                <a:solidFill>
                  <a:srgbClr val="38761D"/>
                </a:solidFill>
                <a:latin typeface="Calibri"/>
                <a:ea typeface="Calibri"/>
                <a:cs typeface="Calibri"/>
                <a:sym typeface="Calibri"/>
              </a:rPr>
              <a:t>Optional </a:t>
            </a:r>
            <a:r>
              <a:rPr lang="en-US" sz="4000" b="1" i="0" u="none" strike="noStrike" cap="none">
                <a:solidFill>
                  <a:srgbClr val="38761D"/>
                </a:solidFill>
                <a:latin typeface="Calibri"/>
                <a:ea typeface="Calibri"/>
                <a:cs typeface="Calibri"/>
                <a:sym typeface="Calibri"/>
              </a:rPr>
              <a:t>Cell Cycle Exploration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22" descr="Macintosh HD:Users:pamelajkennedy:Desktop:32.jpg"/>
          <p:cNvPicPr preferRelativeResize="0"/>
          <p:nvPr/>
        </p:nvPicPr>
        <p:blipFill rotWithShape="1">
          <a:blip r:embed="rId3">
            <a:alphaModFix/>
          </a:blip>
          <a:srcRect/>
          <a:stretch/>
        </p:blipFill>
        <p:spPr>
          <a:xfrm>
            <a:off x="37439" y="5669330"/>
            <a:ext cx="9106561" cy="1188670"/>
          </a:xfrm>
          <a:prstGeom prst="rect">
            <a:avLst/>
          </a:prstGeom>
          <a:noFill/>
          <a:ln>
            <a:noFill/>
          </a:ln>
        </p:spPr>
      </p:pic>
      <p:sp>
        <p:nvSpPr>
          <p:cNvPr id="525" name="Google Shape;525;p22"/>
          <p:cNvSpPr txBox="1"/>
          <p:nvPr/>
        </p:nvSpPr>
        <p:spPr>
          <a:xfrm>
            <a:off x="838200" y="3349811"/>
            <a:ext cx="7772400" cy="1322802"/>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chemeClr val="dk1"/>
              </a:buClr>
              <a:buSzPts val="2960"/>
              <a:buFont typeface="Calibri"/>
              <a:buNone/>
            </a:pPr>
            <a:endParaRPr sz="4070" b="0" i="0" u="none" strike="noStrike" cap="none">
              <a:solidFill>
                <a:schemeClr val="dk1"/>
              </a:solidFill>
              <a:latin typeface="Calibri"/>
              <a:ea typeface="Calibri"/>
              <a:cs typeface="Calibri"/>
              <a:sym typeface="Calibri"/>
            </a:endParaRPr>
          </a:p>
        </p:txBody>
      </p:sp>
      <p:sp>
        <p:nvSpPr>
          <p:cNvPr id="526" name="Google Shape;526;p22"/>
          <p:cNvSpPr/>
          <p:nvPr/>
        </p:nvSpPr>
        <p:spPr>
          <a:xfrm>
            <a:off x="838199" y="1638677"/>
            <a:ext cx="7943661" cy="353943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What factors might account for disparities in cancer types and rates in different countries around the world?</a:t>
            </a:r>
            <a:endParaRPr/>
          </a:p>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Given the limited funding dedicated to non-communicable (not infectious) diseases around the world, how could those resources best be spent?</a:t>
            </a:r>
            <a:endParaRPr sz="2800" b="0" i="0" u="none" strike="noStrike" cap="none">
              <a:solidFill>
                <a:srgbClr val="000000"/>
              </a:solidFill>
              <a:latin typeface="Arial"/>
              <a:ea typeface="Arial"/>
              <a:cs typeface="Arial"/>
              <a:sym typeface="Arial"/>
            </a:endParaRPr>
          </a:p>
        </p:txBody>
      </p:sp>
      <p:sp>
        <p:nvSpPr>
          <p:cNvPr id="527" name="Google Shape;527;p22"/>
          <p:cNvSpPr/>
          <p:nvPr/>
        </p:nvSpPr>
        <p:spPr>
          <a:xfrm>
            <a:off x="443619" y="425822"/>
            <a:ext cx="82567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Day Three: Investigative Questions</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7069230d74_1_55"/>
          <p:cNvSpPr txBox="1">
            <a:spLocks noGrp="1"/>
          </p:cNvSpPr>
          <p:nvPr>
            <p:ph type="title"/>
          </p:nvPr>
        </p:nvSpPr>
        <p:spPr>
          <a:xfrm>
            <a:off x="457200" y="1048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533" name="Google Shape;533;g7069230d74_1_55"/>
          <p:cNvSpPr txBox="1">
            <a:spLocks noGrp="1"/>
          </p:cNvSpPr>
          <p:nvPr>
            <p:ph type="body" idx="1"/>
          </p:nvPr>
        </p:nvSpPr>
        <p:spPr>
          <a:xfrm>
            <a:off x="457200" y="1008300"/>
            <a:ext cx="8229600" cy="55887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Arial"/>
              <a:buChar char="•"/>
            </a:pPr>
            <a:r>
              <a:rPr lang="en-US" sz="3000">
                <a:latin typeface="Arial"/>
                <a:ea typeface="Arial"/>
                <a:cs typeface="Arial"/>
                <a:sym typeface="Arial"/>
              </a:rPr>
              <a:t>What types of factors do you think define a person’s socioeconomic status?</a:t>
            </a:r>
            <a:endParaRPr sz="3000">
              <a:latin typeface="Arial"/>
              <a:ea typeface="Arial"/>
              <a:cs typeface="Arial"/>
              <a:sym typeface="Arial"/>
            </a:endParaRPr>
          </a:p>
          <a:p>
            <a:pPr marL="457200" lvl="0" indent="0" algn="l" rtl="0">
              <a:lnSpc>
                <a:spcPct val="100000"/>
              </a:lnSpc>
              <a:spcBef>
                <a:spcPts val="0"/>
              </a:spcBef>
              <a:spcAft>
                <a:spcPts val="0"/>
              </a:spcAft>
              <a:buNone/>
            </a:pPr>
            <a:endParaRPr sz="1200">
              <a:latin typeface="Arial"/>
              <a:ea typeface="Arial"/>
              <a:cs typeface="Arial"/>
              <a:sym typeface="Arial"/>
            </a:endParaRPr>
          </a:p>
          <a:p>
            <a:pPr marL="457200" lvl="0" indent="-419100" algn="l" rtl="0">
              <a:lnSpc>
                <a:spcPct val="100000"/>
              </a:lnSpc>
              <a:spcBef>
                <a:spcPts val="0"/>
              </a:spcBef>
              <a:spcAft>
                <a:spcPts val="0"/>
              </a:spcAft>
              <a:buSzPts val="3000"/>
              <a:buFont typeface="Arial"/>
              <a:buChar char="•"/>
            </a:pPr>
            <a:r>
              <a:rPr lang="en-US" sz="3000">
                <a:latin typeface="Arial"/>
                <a:ea typeface="Arial"/>
                <a:cs typeface="Arial"/>
                <a:sym typeface="Arial"/>
              </a:rPr>
              <a:t>Do you think these factors can affect a person’s health? If so, in what ways?</a:t>
            </a:r>
            <a:endParaRPr sz="3000">
              <a:latin typeface="Arial"/>
              <a:ea typeface="Arial"/>
              <a:cs typeface="Arial"/>
              <a:sym typeface="Arial"/>
            </a:endParaRPr>
          </a:p>
          <a:p>
            <a:pPr marL="457200" lvl="0" indent="0" algn="l" rtl="0">
              <a:lnSpc>
                <a:spcPct val="100000"/>
              </a:lnSpc>
              <a:spcBef>
                <a:spcPts val="0"/>
              </a:spcBef>
              <a:spcAft>
                <a:spcPts val="0"/>
              </a:spcAft>
              <a:buNone/>
            </a:pPr>
            <a:endParaRPr sz="1200">
              <a:latin typeface="Arial"/>
              <a:ea typeface="Arial"/>
              <a:cs typeface="Arial"/>
              <a:sym typeface="Arial"/>
            </a:endParaRPr>
          </a:p>
          <a:p>
            <a:pPr marL="457200" lvl="0" indent="-419100" algn="l" rtl="0">
              <a:lnSpc>
                <a:spcPct val="100000"/>
              </a:lnSpc>
              <a:spcBef>
                <a:spcPts val="0"/>
              </a:spcBef>
              <a:spcAft>
                <a:spcPts val="0"/>
              </a:spcAft>
              <a:buSzPts val="3000"/>
              <a:buFont typeface="Arial"/>
              <a:buChar char="•"/>
            </a:pPr>
            <a:r>
              <a:rPr lang="en-US" sz="3000">
                <a:latin typeface="Arial"/>
                <a:ea typeface="Arial"/>
                <a:cs typeface="Arial"/>
                <a:sym typeface="Arial"/>
              </a:rPr>
              <a:t>Do people who live in different parts of the world have the same issues? What factors might be different? </a:t>
            </a:r>
            <a:endParaRPr sz="3000">
              <a:latin typeface="Arial"/>
              <a:ea typeface="Arial"/>
              <a:cs typeface="Arial"/>
              <a:sym typeface="Arial"/>
            </a:endParaRPr>
          </a:p>
          <a:p>
            <a:pPr marL="0" lvl="0" indent="0" algn="l" rtl="0">
              <a:lnSpc>
                <a:spcPct val="100000"/>
              </a:lnSpc>
              <a:spcBef>
                <a:spcPts val="0"/>
              </a:spcBef>
              <a:spcAft>
                <a:spcPts val="0"/>
              </a:spcAft>
              <a:buSzPts val="1800"/>
              <a:buNone/>
            </a:pPr>
            <a:endParaRPr sz="3000"/>
          </a:p>
          <a:p>
            <a:pPr marL="0" lvl="0" indent="0" algn="l" rtl="0">
              <a:spcBef>
                <a:spcPts val="0"/>
              </a:spcBef>
              <a:spcAft>
                <a:spcPts val="0"/>
              </a:spcAft>
              <a:buClr>
                <a:schemeClr val="dk1"/>
              </a:buClr>
              <a:buSzPts val="1800"/>
              <a:buFont typeface="Arial"/>
              <a:buNone/>
            </a:pPr>
            <a:r>
              <a:rPr lang="en-US" sz="1400">
                <a:latin typeface="Arial"/>
                <a:ea typeface="Arial"/>
                <a:cs typeface="Arial"/>
                <a:sym typeface="Arial"/>
              </a:rPr>
              <a:t>Additional Optional Reading </a:t>
            </a:r>
            <a:endParaRPr sz="1400">
              <a:latin typeface="Arial"/>
              <a:ea typeface="Arial"/>
              <a:cs typeface="Arial"/>
              <a:sym typeface="Arial"/>
            </a:endParaRPr>
          </a:p>
          <a:p>
            <a:pPr marL="0" lvl="0" indent="0" algn="l" rtl="0">
              <a:spcBef>
                <a:spcPts val="0"/>
              </a:spcBef>
              <a:spcAft>
                <a:spcPts val="0"/>
              </a:spcAft>
              <a:buClr>
                <a:schemeClr val="dk1"/>
              </a:buClr>
              <a:buSzPts val="1800"/>
              <a:buFont typeface="Arial"/>
              <a:buNone/>
            </a:pPr>
            <a:endParaRPr sz="1400">
              <a:latin typeface="Arial"/>
              <a:ea typeface="Arial"/>
              <a:cs typeface="Arial"/>
              <a:sym typeface="Arial"/>
            </a:endParaRPr>
          </a:p>
          <a:p>
            <a:pPr marL="914400" lvl="0" indent="-914400" algn="l" rtl="0">
              <a:spcBef>
                <a:spcPts val="0"/>
              </a:spcBef>
              <a:spcAft>
                <a:spcPts val="0"/>
              </a:spcAft>
              <a:buClr>
                <a:schemeClr val="dk1"/>
              </a:buClr>
              <a:buSzPts val="1100"/>
              <a:buFont typeface="Arial"/>
              <a:buNone/>
            </a:pPr>
            <a:r>
              <a:rPr lang="en-US" sz="1400" u="sng">
                <a:solidFill>
                  <a:srgbClr val="0563C1"/>
                </a:solidFill>
                <a:hlinkClick r:id="rId3"/>
              </a:rPr>
              <a:t>https://www.cancer.gov/about-cancer/understanding/disparities</a:t>
            </a:r>
            <a:endParaRPr sz="1400"/>
          </a:p>
          <a:p>
            <a:pPr marL="0" lvl="0" indent="0" algn="l" rtl="0">
              <a:lnSpc>
                <a:spcPct val="100000"/>
              </a:lnSpc>
              <a:spcBef>
                <a:spcPts val="0"/>
              </a:spcBef>
              <a:spcAft>
                <a:spcPts val="0"/>
              </a:spcAft>
              <a:buSzPts val="1800"/>
              <a:buNone/>
            </a:pPr>
            <a:endParaRPr sz="1400"/>
          </a:p>
          <a:p>
            <a:pPr marL="0" lvl="0" indent="0" algn="l" rtl="0">
              <a:lnSpc>
                <a:spcPct val="100000"/>
              </a:lnSpc>
              <a:spcBef>
                <a:spcPts val="0"/>
              </a:spcBef>
              <a:spcAft>
                <a:spcPts val="0"/>
              </a:spcAft>
              <a:buClr>
                <a:schemeClr val="dk1"/>
              </a:buClr>
              <a:buSzPts val="1100"/>
              <a:buFont typeface="Arial"/>
              <a:buNone/>
            </a:pPr>
            <a:endParaRPr sz="200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2000">
              <a:latin typeface="Verdana"/>
              <a:ea typeface="Verdana"/>
              <a:cs typeface="Verdana"/>
              <a:sym typeface="Verdana"/>
            </a:endParaRPr>
          </a:p>
          <a:p>
            <a:pPr marL="342900" lvl="0" indent="0" algn="ctr" rtl="0">
              <a:lnSpc>
                <a:spcPct val="100000"/>
              </a:lnSpc>
              <a:spcBef>
                <a:spcPts val="0"/>
              </a:spcBef>
              <a:spcAft>
                <a:spcPts val="0"/>
              </a:spcAft>
              <a:buSzPts val="1800"/>
              <a:buNone/>
            </a:pPr>
            <a:endParaRPr sz="1200"/>
          </a:p>
        </p:txBody>
      </p:sp>
      <p:pic>
        <p:nvPicPr>
          <p:cNvPr id="534" name="Google Shape;534;g7069230d74_1_55" descr="Macintosh HD:Users:pamelajkennedy:Desktop:32.jpg"/>
          <p:cNvPicPr preferRelativeResize="0"/>
          <p:nvPr/>
        </p:nvPicPr>
        <p:blipFill rotWithShape="1">
          <a:blip r:embed="rId4">
            <a:alphaModFix/>
          </a:blip>
          <a:srcRect/>
          <a:stretch/>
        </p:blipFill>
        <p:spPr>
          <a:xfrm>
            <a:off x="6687" y="5673513"/>
            <a:ext cx="9106562" cy="1188670"/>
          </a:xfrm>
          <a:prstGeom prst="rect">
            <a:avLst/>
          </a:prstGeom>
          <a:noFill/>
          <a:ln>
            <a:noFill/>
          </a:ln>
        </p:spPr>
      </p:pic>
      <p:sp>
        <p:nvSpPr>
          <p:cNvPr id="535" name="Google Shape;535;g7069230d74_1_55"/>
          <p:cNvSpPr/>
          <p:nvPr/>
        </p:nvSpPr>
        <p:spPr>
          <a:xfrm>
            <a:off x="357600" y="300422"/>
            <a:ext cx="83292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Socioeconomics and Cancer</a:t>
            </a:r>
            <a:endParaRPr/>
          </a:p>
        </p:txBody>
      </p:sp>
      <p:pic>
        <p:nvPicPr>
          <p:cNvPr id="536" name="Google Shape;536;g7069230d74_1_55"/>
          <p:cNvPicPr preferRelativeResize="0"/>
          <p:nvPr/>
        </p:nvPicPr>
        <p:blipFill>
          <a:blip r:embed="rId5">
            <a:alphaModFix/>
          </a:blip>
          <a:stretch>
            <a:fillRect/>
          </a:stretch>
        </p:blipFill>
        <p:spPr>
          <a:xfrm>
            <a:off x="4944725" y="4306785"/>
            <a:ext cx="2816700" cy="242491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7069230d74_1_27"/>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542" name="Google Shape;542;g7069230d74_1_27"/>
          <p:cNvSpPr txBox="1">
            <a:spLocks noGrp="1"/>
          </p:cNvSpPr>
          <p:nvPr>
            <p:ph type="body" idx="1"/>
          </p:nvPr>
        </p:nvSpPr>
        <p:spPr>
          <a:xfrm>
            <a:off x="241475" y="748500"/>
            <a:ext cx="8445300" cy="52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lang="en-US" sz="2800"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r>
              <a:rPr lang="en-US" sz="2800" b="1" dirty="0">
                <a:solidFill>
                  <a:srgbClr val="000000"/>
                </a:solidFill>
                <a:latin typeface="Arial"/>
                <a:ea typeface="Arial"/>
                <a:cs typeface="Arial"/>
                <a:sym typeface="Arial"/>
              </a:rPr>
              <a:t>A few places to start your final project research:</a:t>
            </a:r>
            <a:endParaRPr sz="2800"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endParaRPr sz="1200" dirty="0">
              <a:latin typeface="Arial"/>
              <a:ea typeface="Arial"/>
              <a:cs typeface="Arial"/>
              <a:sym typeface="Arial"/>
            </a:endParaRPr>
          </a:p>
          <a:p>
            <a:pPr marL="0" lvl="0" indent="0" algn="l" rtl="0">
              <a:lnSpc>
                <a:spcPct val="100000"/>
              </a:lnSpc>
              <a:spcBef>
                <a:spcPts val="0"/>
              </a:spcBef>
              <a:spcAft>
                <a:spcPts val="0"/>
              </a:spcAft>
              <a:buSzPts val="1800"/>
              <a:buNone/>
            </a:pPr>
            <a:r>
              <a:rPr lang="en-US" sz="2000" u="sng" dirty="0">
                <a:solidFill>
                  <a:schemeClr val="hlink"/>
                </a:solidFill>
                <a:latin typeface="Arial"/>
                <a:ea typeface="Arial"/>
                <a:cs typeface="Arial"/>
                <a:sym typeface="Arial"/>
                <a:hlinkClick r:id="rId3"/>
              </a:rPr>
              <a:t>https://www.ncbi.nlm.nih.gov/books/NBK54028/</a:t>
            </a:r>
            <a:r>
              <a:rPr lang="en-US" sz="2000" dirty="0">
                <a:latin typeface="Arial"/>
                <a:ea typeface="Arial"/>
                <a:cs typeface="Arial"/>
                <a:sym typeface="Arial"/>
              </a:rPr>
              <a:t> </a:t>
            </a:r>
            <a:endParaRPr sz="2000" dirty="0">
              <a:latin typeface="Arial"/>
              <a:ea typeface="Arial"/>
              <a:cs typeface="Arial"/>
              <a:sym typeface="Arial"/>
            </a:endParaRPr>
          </a:p>
          <a:p>
            <a:pPr marL="0" lvl="0" indent="0" algn="l" rtl="0">
              <a:lnSpc>
                <a:spcPct val="100000"/>
              </a:lnSpc>
              <a:spcBef>
                <a:spcPts val="0"/>
              </a:spcBef>
              <a:spcAft>
                <a:spcPts val="0"/>
              </a:spcAft>
              <a:buSzPts val="1800"/>
              <a:buNone/>
            </a:pPr>
            <a:endParaRPr sz="20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2000" u="sng" dirty="0">
                <a:solidFill>
                  <a:schemeClr val="hlink"/>
                </a:solidFill>
                <a:latin typeface="Arial"/>
                <a:ea typeface="Arial"/>
                <a:cs typeface="Arial"/>
                <a:sym typeface="Arial"/>
                <a:hlinkClick r:id="rId4"/>
              </a:rPr>
              <a:t>https://www.uicc.org/news/new-global-cancer-data-globocan-2018</a:t>
            </a:r>
            <a:r>
              <a:rPr lang="en-US" sz="2000" dirty="0">
                <a:latin typeface="Arial"/>
                <a:ea typeface="Arial"/>
                <a:cs typeface="Arial"/>
                <a:sym typeface="Arial"/>
              </a:rPr>
              <a:t> </a:t>
            </a:r>
            <a:endParaRPr sz="2000" dirty="0">
              <a:latin typeface="Arial"/>
              <a:ea typeface="Arial"/>
              <a:cs typeface="Arial"/>
              <a:sym typeface="Arial"/>
            </a:endParaRPr>
          </a:p>
          <a:p>
            <a:pPr marL="0" lvl="0" indent="0" algn="l" rtl="0">
              <a:lnSpc>
                <a:spcPct val="100000"/>
              </a:lnSpc>
              <a:spcBef>
                <a:spcPts val="0"/>
              </a:spcBef>
              <a:spcAft>
                <a:spcPts val="0"/>
              </a:spcAft>
              <a:buSzPts val="1800"/>
              <a:buNone/>
            </a:pPr>
            <a:endParaRPr sz="2000" dirty="0">
              <a:latin typeface="Arial"/>
              <a:ea typeface="Arial"/>
              <a:cs typeface="Arial"/>
              <a:sym typeface="Arial"/>
            </a:endParaRPr>
          </a:p>
          <a:p>
            <a:pPr marL="0" lvl="0" indent="0" algn="l" rtl="0">
              <a:lnSpc>
                <a:spcPct val="100000"/>
              </a:lnSpc>
              <a:spcBef>
                <a:spcPts val="0"/>
              </a:spcBef>
              <a:spcAft>
                <a:spcPts val="0"/>
              </a:spcAft>
              <a:buSzPts val="1800"/>
              <a:buNone/>
            </a:pPr>
            <a:r>
              <a:rPr lang="en-US" sz="2000" u="sng" dirty="0">
                <a:solidFill>
                  <a:schemeClr val="hlink"/>
                </a:solidFill>
                <a:latin typeface="Arial"/>
                <a:ea typeface="Arial"/>
                <a:cs typeface="Arial"/>
                <a:sym typeface="Arial"/>
                <a:hlinkClick r:id="rId5"/>
              </a:rPr>
              <a:t>http://www.healthdata.org/gbd</a:t>
            </a:r>
            <a:r>
              <a:rPr lang="en-US" sz="2000" dirty="0">
                <a:latin typeface="Arial"/>
                <a:ea typeface="Arial"/>
                <a:cs typeface="Arial"/>
                <a:sym typeface="Arial"/>
              </a:rPr>
              <a:t> </a:t>
            </a:r>
            <a:endParaRPr sz="2000" dirty="0">
              <a:latin typeface="Arial"/>
              <a:ea typeface="Arial"/>
              <a:cs typeface="Arial"/>
              <a:sym typeface="Arial"/>
            </a:endParaRPr>
          </a:p>
          <a:p>
            <a:pPr marL="0" lvl="0" indent="0" algn="l" rtl="0">
              <a:lnSpc>
                <a:spcPct val="100000"/>
              </a:lnSpc>
              <a:spcBef>
                <a:spcPts val="0"/>
              </a:spcBef>
              <a:spcAft>
                <a:spcPts val="0"/>
              </a:spcAft>
              <a:buSzPts val="1800"/>
              <a:buNone/>
            </a:pPr>
            <a:endParaRPr sz="2000" dirty="0">
              <a:latin typeface="Arial"/>
              <a:ea typeface="Arial"/>
              <a:cs typeface="Arial"/>
              <a:sym typeface="Arial"/>
            </a:endParaRPr>
          </a:p>
          <a:p>
            <a:pPr marL="0" lvl="0" indent="0" algn="l" rtl="0">
              <a:lnSpc>
                <a:spcPct val="100000"/>
              </a:lnSpc>
              <a:spcBef>
                <a:spcPts val="0"/>
              </a:spcBef>
              <a:spcAft>
                <a:spcPts val="0"/>
              </a:spcAft>
              <a:buSzPts val="1800"/>
              <a:buNone/>
            </a:pPr>
            <a:r>
              <a:rPr lang="en-US" sz="2000" u="sng" dirty="0">
                <a:solidFill>
                  <a:schemeClr val="hlink"/>
                </a:solidFill>
                <a:latin typeface="Arial"/>
                <a:ea typeface="Arial"/>
                <a:cs typeface="Arial"/>
                <a:sym typeface="Arial"/>
                <a:hlinkClick r:id="rId6"/>
              </a:rPr>
              <a:t>https://www.who.int/cancer/about/facts/en/</a:t>
            </a:r>
            <a:endParaRPr sz="2000" dirty="0">
              <a:latin typeface="Arial"/>
              <a:ea typeface="Arial"/>
              <a:cs typeface="Arial"/>
              <a:sym typeface="Arial"/>
            </a:endParaRPr>
          </a:p>
          <a:p>
            <a:pPr marL="0" lvl="0" indent="0" algn="l" rtl="0">
              <a:lnSpc>
                <a:spcPct val="100000"/>
              </a:lnSpc>
              <a:spcBef>
                <a:spcPts val="0"/>
              </a:spcBef>
              <a:spcAft>
                <a:spcPts val="0"/>
              </a:spcAft>
              <a:buSzPts val="1800"/>
              <a:buNone/>
            </a:pPr>
            <a:endParaRPr sz="2000" dirty="0"/>
          </a:p>
          <a:p>
            <a:pPr marL="0" lvl="0" indent="0" algn="l" rtl="0">
              <a:lnSpc>
                <a:spcPct val="100000"/>
              </a:lnSpc>
              <a:spcBef>
                <a:spcPts val="0"/>
              </a:spcBef>
              <a:spcAft>
                <a:spcPts val="0"/>
              </a:spcAft>
              <a:buSzPts val="1800"/>
              <a:buNone/>
            </a:pPr>
            <a:r>
              <a:rPr lang="en-US" sz="2000" u="sng" dirty="0">
                <a:solidFill>
                  <a:schemeClr val="hlink"/>
                </a:solidFill>
                <a:latin typeface="Arial"/>
                <a:ea typeface="Arial"/>
                <a:cs typeface="Arial"/>
                <a:sym typeface="Arial"/>
                <a:hlinkClick r:id="rId7"/>
              </a:rPr>
              <a:t>http://gco.iarc.fr/</a:t>
            </a:r>
            <a:r>
              <a:rPr lang="en-US" sz="2000" dirty="0">
                <a:latin typeface="Arial"/>
                <a:ea typeface="Arial"/>
                <a:cs typeface="Arial"/>
                <a:sym typeface="Arial"/>
              </a:rPr>
              <a:t> </a:t>
            </a:r>
            <a:endParaRPr sz="2000" dirty="0">
              <a:latin typeface="Arial"/>
              <a:ea typeface="Arial"/>
              <a:cs typeface="Arial"/>
              <a:sym typeface="Arial"/>
            </a:endParaRPr>
          </a:p>
          <a:p>
            <a:pPr marL="0" lvl="0" indent="0" algn="l" rtl="0">
              <a:lnSpc>
                <a:spcPct val="100000"/>
              </a:lnSpc>
              <a:spcBef>
                <a:spcPts val="0"/>
              </a:spcBef>
              <a:spcAft>
                <a:spcPts val="0"/>
              </a:spcAft>
              <a:buSzPts val="1800"/>
              <a:buNone/>
            </a:pPr>
            <a:endParaRPr sz="2000" dirty="0">
              <a:latin typeface="Arial"/>
              <a:ea typeface="Arial"/>
              <a:cs typeface="Arial"/>
              <a:sym typeface="Arial"/>
            </a:endParaRPr>
          </a:p>
          <a:p>
            <a:pPr marL="0" lvl="0" indent="0" algn="l" rtl="0">
              <a:spcBef>
                <a:spcPts val="0"/>
              </a:spcBef>
              <a:spcAft>
                <a:spcPts val="0"/>
              </a:spcAft>
              <a:buClr>
                <a:schemeClr val="dk1"/>
              </a:buClr>
              <a:buSzPts val="1800"/>
              <a:buFont typeface="Arial"/>
              <a:buNone/>
            </a:pPr>
            <a:r>
              <a:rPr lang="en-US" sz="2000" u="sng" dirty="0">
                <a:solidFill>
                  <a:schemeClr val="hlink"/>
                </a:solidFill>
                <a:latin typeface="Arial"/>
                <a:ea typeface="Arial"/>
                <a:cs typeface="Arial"/>
                <a:sym typeface="Arial"/>
                <a:hlinkClick r:id="rId8"/>
              </a:rPr>
              <a:t>https://www.who.int/news-room/fact-sheets/detail/cancer</a:t>
            </a:r>
            <a:r>
              <a:rPr lang="en-US" sz="2000" dirty="0">
                <a:latin typeface="Arial"/>
                <a:ea typeface="Arial"/>
                <a:cs typeface="Arial"/>
                <a:sym typeface="Arial"/>
              </a:rPr>
              <a:t> </a:t>
            </a:r>
            <a:endParaRPr sz="2000" dirty="0">
              <a:latin typeface="Arial"/>
              <a:ea typeface="Arial"/>
              <a:cs typeface="Arial"/>
              <a:sym typeface="Arial"/>
            </a:endParaRPr>
          </a:p>
          <a:p>
            <a:pPr marL="0" lvl="0" indent="0" algn="l" rtl="0">
              <a:lnSpc>
                <a:spcPct val="100000"/>
              </a:lnSpc>
              <a:spcBef>
                <a:spcPts val="0"/>
              </a:spcBef>
              <a:spcAft>
                <a:spcPts val="0"/>
              </a:spcAft>
              <a:buSzPts val="1800"/>
              <a:buNone/>
            </a:pPr>
            <a:endParaRPr sz="2400" dirty="0">
              <a:latin typeface="Arial"/>
              <a:ea typeface="Arial"/>
              <a:cs typeface="Arial"/>
              <a:sym typeface="Arial"/>
            </a:endParaRPr>
          </a:p>
          <a:p>
            <a:pPr marL="0" lvl="0" indent="0" algn="l" rtl="0">
              <a:lnSpc>
                <a:spcPct val="100000"/>
              </a:lnSpc>
              <a:spcBef>
                <a:spcPts val="0"/>
              </a:spcBef>
              <a:spcAft>
                <a:spcPts val="0"/>
              </a:spcAft>
              <a:buSzPts val="1800"/>
              <a:buNone/>
            </a:pPr>
            <a:endParaRPr sz="2400" dirty="0">
              <a:latin typeface="Arial"/>
              <a:ea typeface="Arial"/>
              <a:cs typeface="Arial"/>
              <a:sym typeface="Arial"/>
            </a:endParaRPr>
          </a:p>
          <a:p>
            <a:pPr marL="0" lvl="0" indent="0" algn="l" rtl="0">
              <a:lnSpc>
                <a:spcPct val="100000"/>
              </a:lnSpc>
              <a:spcBef>
                <a:spcPts val="0"/>
              </a:spcBef>
              <a:spcAft>
                <a:spcPts val="0"/>
              </a:spcAft>
              <a:buSzPts val="1800"/>
              <a:buNone/>
            </a:pPr>
            <a:endParaRPr sz="2400" dirty="0"/>
          </a:p>
          <a:p>
            <a:pPr marL="0" lvl="0" indent="0" algn="l" rtl="0">
              <a:lnSpc>
                <a:spcPct val="100000"/>
              </a:lnSpc>
              <a:spcBef>
                <a:spcPts val="0"/>
              </a:spcBef>
              <a:spcAft>
                <a:spcPts val="0"/>
              </a:spcAft>
              <a:buSzPts val="1800"/>
              <a:buNone/>
            </a:pPr>
            <a:endParaRPr sz="2400" dirty="0"/>
          </a:p>
        </p:txBody>
      </p:sp>
      <p:pic>
        <p:nvPicPr>
          <p:cNvPr id="543" name="Google Shape;543;g7069230d74_1_27" descr="Macintosh HD:Users:pamelajkennedy:Desktop:32.jpg"/>
          <p:cNvPicPr preferRelativeResize="0"/>
          <p:nvPr/>
        </p:nvPicPr>
        <p:blipFill rotWithShape="1">
          <a:blip r:embed="rId9">
            <a:alphaModFix/>
          </a:blip>
          <a:srcRect/>
          <a:stretch/>
        </p:blipFill>
        <p:spPr>
          <a:xfrm>
            <a:off x="6687" y="5673513"/>
            <a:ext cx="9106562" cy="1188670"/>
          </a:xfrm>
          <a:prstGeom prst="rect">
            <a:avLst/>
          </a:prstGeom>
          <a:noFill/>
          <a:ln>
            <a:noFill/>
          </a:ln>
        </p:spPr>
      </p:pic>
      <p:sp>
        <p:nvSpPr>
          <p:cNvPr id="544" name="Google Shape;544;g7069230d74_1_27"/>
          <p:cNvSpPr/>
          <p:nvPr/>
        </p:nvSpPr>
        <p:spPr>
          <a:xfrm>
            <a:off x="322950" y="0"/>
            <a:ext cx="8474100" cy="74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Global Cancer Mini-Project</a:t>
            </a:r>
            <a:endParaRPr sz="4000" b="1" i="0" u="none" strike="noStrike" cap="none">
              <a:solidFill>
                <a:srgbClr val="38761D"/>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
          <p:cNvSpPr txBox="1">
            <a:spLocks noGrp="1"/>
          </p:cNvSpPr>
          <p:nvPr>
            <p:ph type="title"/>
          </p:nvPr>
        </p:nvSpPr>
        <p:spPr>
          <a:xfrm>
            <a:off x="416750" y="274568"/>
            <a:ext cx="7473000" cy="439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1800"/>
              <a:buNone/>
            </a:pPr>
            <a:r>
              <a:rPr lang="en-US" sz="3959" b="1">
                <a:solidFill>
                  <a:srgbClr val="38761D"/>
                </a:solidFill>
                <a:latin typeface="Calibri"/>
                <a:ea typeface="Calibri"/>
                <a:cs typeface="Calibri"/>
                <a:sym typeface="Calibri"/>
              </a:rPr>
              <a:t>Codon Wheel</a:t>
            </a:r>
            <a:endParaRPr sz="3959" b="1">
              <a:solidFill>
                <a:srgbClr val="38761D"/>
              </a:solidFill>
              <a:latin typeface="Calibri"/>
              <a:ea typeface="Calibri"/>
              <a:cs typeface="Calibri"/>
              <a:sym typeface="Calibri"/>
            </a:endParaRPr>
          </a:p>
        </p:txBody>
      </p:sp>
      <p:pic>
        <p:nvPicPr>
          <p:cNvPr id="550" name="Google Shape;550;p7" descr="Macintosh HD:Users:pamelajkennedy:Desktop:32.jpg"/>
          <p:cNvPicPr preferRelativeResize="0"/>
          <p:nvPr/>
        </p:nvPicPr>
        <p:blipFill rotWithShape="1">
          <a:blip r:embed="rId3">
            <a:alphaModFix/>
          </a:blip>
          <a:srcRect/>
          <a:stretch/>
        </p:blipFill>
        <p:spPr>
          <a:xfrm>
            <a:off x="6687" y="5673513"/>
            <a:ext cx="9106561" cy="1188670"/>
          </a:xfrm>
          <a:prstGeom prst="rect">
            <a:avLst/>
          </a:prstGeom>
          <a:noFill/>
          <a:ln>
            <a:noFill/>
          </a:ln>
        </p:spPr>
      </p:pic>
      <p:sp>
        <p:nvSpPr>
          <p:cNvPr id="551" name="Google Shape;551;p7"/>
          <p:cNvSpPr txBox="1"/>
          <p:nvPr/>
        </p:nvSpPr>
        <p:spPr>
          <a:xfrm>
            <a:off x="971050" y="1193575"/>
            <a:ext cx="7473000" cy="474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52" name="Google Shape;552;p7"/>
          <p:cNvPicPr preferRelativeResize="0"/>
          <p:nvPr/>
        </p:nvPicPr>
        <p:blipFill rotWithShape="1">
          <a:blip r:embed="rId4">
            <a:alphaModFix/>
          </a:blip>
          <a:srcRect/>
          <a:stretch/>
        </p:blipFill>
        <p:spPr>
          <a:xfrm>
            <a:off x="1971675" y="866775"/>
            <a:ext cx="5505450" cy="520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8e205122f3_0_0"/>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59" name="Google Shape;259;g8e205122f3_0_0"/>
          <p:cNvSpPr txBox="1">
            <a:spLocks noGrp="1"/>
          </p:cNvSpPr>
          <p:nvPr>
            <p:ph type="body" idx="1"/>
          </p:nvPr>
        </p:nvSpPr>
        <p:spPr>
          <a:xfrm>
            <a:off x="445163" y="424500"/>
            <a:ext cx="8229600" cy="50469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endParaRPr sz="2400"/>
          </a:p>
          <a:p>
            <a:pPr marL="342900" lvl="0" indent="0" algn="l" rtl="0">
              <a:lnSpc>
                <a:spcPct val="100000"/>
              </a:lnSpc>
              <a:spcBef>
                <a:spcPts val="0"/>
              </a:spcBef>
              <a:spcAft>
                <a:spcPts val="0"/>
              </a:spcAft>
              <a:buSzPts val="1800"/>
              <a:buNone/>
            </a:pPr>
            <a:endParaRPr sz="2400"/>
          </a:p>
          <a:p>
            <a:pPr marL="34290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6000" b="1">
                <a:solidFill>
                  <a:srgbClr val="38761D"/>
                </a:solidFill>
              </a:rPr>
              <a:t>Cancer: Myths and Misconceptions</a:t>
            </a:r>
            <a:endParaRPr sz="6000" b="1">
              <a:solidFill>
                <a:srgbClr val="38761D"/>
              </a:solidFill>
            </a:endParaRPr>
          </a:p>
          <a:p>
            <a:pPr marL="342900" lvl="0" indent="0" algn="ctr" rtl="0">
              <a:lnSpc>
                <a:spcPct val="100000"/>
              </a:lnSpc>
              <a:spcBef>
                <a:spcPts val="0"/>
              </a:spcBef>
              <a:spcAft>
                <a:spcPts val="0"/>
              </a:spcAft>
              <a:buSzPts val="1800"/>
              <a:buNone/>
            </a:pPr>
            <a:endParaRPr sz="4800"/>
          </a:p>
          <a:p>
            <a:pPr marL="342900" lvl="0" indent="0" algn="ctr" rtl="0">
              <a:lnSpc>
                <a:spcPct val="100000"/>
              </a:lnSpc>
              <a:spcBef>
                <a:spcPts val="0"/>
              </a:spcBef>
              <a:spcAft>
                <a:spcPts val="0"/>
              </a:spcAft>
              <a:buSzPts val="1800"/>
              <a:buNone/>
            </a:pPr>
            <a:r>
              <a:rPr lang="en-US" sz="6000"/>
              <a:t>What do you believe?</a:t>
            </a:r>
            <a:endParaRPr sz="6000"/>
          </a:p>
        </p:txBody>
      </p:sp>
      <p:pic>
        <p:nvPicPr>
          <p:cNvPr id="260" name="Google Shape;260;g8e205122f3_0_0"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8e205122f3_0_6"/>
          <p:cNvSpPr txBox="1">
            <a:spLocks noGrp="1"/>
          </p:cNvSpPr>
          <p:nvPr>
            <p:ph type="title"/>
          </p:nvPr>
        </p:nvSpPr>
        <p:spPr>
          <a:xfrm>
            <a:off x="445168" y="142668"/>
            <a:ext cx="8229600" cy="952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959"/>
              <a:buNone/>
            </a:pPr>
            <a:r>
              <a:rPr lang="en-US" sz="4000" b="1">
                <a:solidFill>
                  <a:srgbClr val="38761D"/>
                </a:solidFill>
                <a:latin typeface="Calibri"/>
                <a:ea typeface="Calibri"/>
                <a:cs typeface="Calibri"/>
                <a:sym typeface="Calibri"/>
              </a:rPr>
              <a:t>Cancer: Key Facts</a:t>
            </a:r>
            <a:endParaRPr sz="3959"/>
          </a:p>
        </p:txBody>
      </p:sp>
      <p:sp>
        <p:nvSpPr>
          <p:cNvPr id="266" name="Google Shape;266;g8e205122f3_0_6"/>
          <p:cNvSpPr txBox="1">
            <a:spLocks noGrp="1"/>
          </p:cNvSpPr>
          <p:nvPr>
            <p:ph type="body" idx="1"/>
          </p:nvPr>
        </p:nvSpPr>
        <p:spPr>
          <a:xfrm>
            <a:off x="445175" y="1018325"/>
            <a:ext cx="8229600" cy="47955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1200"/>
              </a:spcBef>
              <a:spcAft>
                <a:spcPts val="0"/>
              </a:spcAft>
              <a:buClr>
                <a:srgbClr val="000000"/>
              </a:buClr>
              <a:buSzPts val="3000"/>
              <a:buChar char="•"/>
            </a:pPr>
            <a:r>
              <a:rPr lang="en-US" sz="2400">
                <a:solidFill>
                  <a:srgbClr val="000000"/>
                </a:solidFill>
                <a:latin typeface="Arial"/>
                <a:ea typeface="Arial"/>
                <a:cs typeface="Arial"/>
                <a:sym typeface="Arial"/>
              </a:rPr>
              <a:t>Cancer is a genetic disease caused by changes in genes that normally control the growth and death of cells. </a:t>
            </a:r>
            <a:endParaRPr sz="2400">
              <a:solidFill>
                <a:srgbClr val="000000"/>
              </a:solidFill>
              <a:latin typeface="Arial"/>
              <a:ea typeface="Arial"/>
              <a:cs typeface="Arial"/>
              <a:sym typeface="Arial"/>
            </a:endParaRPr>
          </a:p>
          <a:p>
            <a:pPr marL="457200" lvl="0" indent="0" algn="l" rtl="0">
              <a:lnSpc>
                <a:spcPct val="100000"/>
              </a:lnSpc>
              <a:spcBef>
                <a:spcPts val="1200"/>
              </a:spcBef>
              <a:spcAft>
                <a:spcPts val="0"/>
              </a:spcAft>
              <a:buNone/>
            </a:pPr>
            <a:endParaRPr sz="300">
              <a:solidFill>
                <a:srgbClr val="000000"/>
              </a:solidFill>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2400">
                <a:latin typeface="Arial"/>
                <a:ea typeface="Arial"/>
                <a:cs typeface="Arial"/>
                <a:sym typeface="Arial"/>
              </a:rPr>
              <a:t>It is an </a:t>
            </a:r>
            <a:r>
              <a:rPr lang="en-US" sz="2400" u="sng">
                <a:latin typeface="Arial"/>
                <a:ea typeface="Arial"/>
                <a:cs typeface="Arial"/>
                <a:sym typeface="Arial"/>
              </a:rPr>
              <a:t>accumulation</a:t>
            </a:r>
            <a:r>
              <a:rPr lang="en-US" sz="2400">
                <a:latin typeface="Arial"/>
                <a:ea typeface="Arial"/>
                <a:cs typeface="Arial"/>
                <a:sym typeface="Arial"/>
              </a:rPr>
              <a:t> of these mutations that leads to uncontrolled cell proliferation. The current cancer model suggests that a single cell must acquire a minimum of six mutations in genes that control cell proliferation to become cancerous.</a:t>
            </a:r>
            <a:endParaRPr sz="2400">
              <a:latin typeface="Arial"/>
              <a:ea typeface="Arial"/>
              <a:cs typeface="Arial"/>
              <a:sym typeface="Arial"/>
            </a:endParaRPr>
          </a:p>
          <a:p>
            <a:pPr marL="457200" lvl="0" indent="0" algn="l" rtl="0">
              <a:lnSpc>
                <a:spcPct val="100000"/>
              </a:lnSpc>
              <a:spcBef>
                <a:spcPts val="0"/>
              </a:spcBef>
              <a:spcAft>
                <a:spcPts val="0"/>
              </a:spcAft>
              <a:buNone/>
            </a:pPr>
            <a:endParaRPr sz="60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2400">
                <a:solidFill>
                  <a:srgbClr val="000000"/>
                </a:solidFill>
                <a:latin typeface="Arial"/>
                <a:ea typeface="Arial"/>
                <a:cs typeface="Arial"/>
                <a:sym typeface="Arial"/>
              </a:rPr>
              <a:t>Certain lifestyle and environmental factors can change, or mutate, normal genes into genes that allow and promote the growth of cancer.</a:t>
            </a:r>
            <a:endParaRPr sz="2400">
              <a:latin typeface="Arial"/>
              <a:ea typeface="Arial"/>
              <a:cs typeface="Arial"/>
              <a:sym typeface="Arial"/>
            </a:endParaRPr>
          </a:p>
          <a:p>
            <a:pPr marL="0" lvl="0" indent="0" algn="l" rtl="0">
              <a:lnSpc>
                <a:spcPct val="100000"/>
              </a:lnSpc>
              <a:spcBef>
                <a:spcPts val="1200"/>
              </a:spcBef>
              <a:spcAft>
                <a:spcPts val="0"/>
              </a:spcAft>
              <a:buClr>
                <a:schemeClr val="dk1"/>
              </a:buClr>
              <a:buSzPts val="1800"/>
              <a:buFont typeface="Arial"/>
              <a:buNone/>
            </a:pPr>
            <a:endParaRPr sz="2400"/>
          </a:p>
          <a:p>
            <a:pPr marL="457200" lvl="0" indent="0" algn="l" rtl="0">
              <a:lnSpc>
                <a:spcPct val="100000"/>
              </a:lnSpc>
              <a:spcBef>
                <a:spcPts val="0"/>
              </a:spcBef>
              <a:spcAft>
                <a:spcPts val="0"/>
              </a:spcAft>
              <a:buSzPts val="1800"/>
              <a:buNone/>
            </a:pPr>
            <a:endParaRPr sz="3000"/>
          </a:p>
          <a:p>
            <a:pPr marL="457200" lvl="0" indent="0" algn="l" rtl="0">
              <a:lnSpc>
                <a:spcPct val="100000"/>
              </a:lnSpc>
              <a:spcBef>
                <a:spcPts val="0"/>
              </a:spcBef>
              <a:spcAft>
                <a:spcPts val="0"/>
              </a:spcAft>
              <a:buSzPts val="1800"/>
              <a:buNone/>
            </a:pPr>
            <a:endParaRPr sz="3000"/>
          </a:p>
          <a:p>
            <a:pPr marL="0" lvl="0" indent="0" algn="l" rtl="0">
              <a:lnSpc>
                <a:spcPct val="100000"/>
              </a:lnSpc>
              <a:spcBef>
                <a:spcPts val="0"/>
              </a:spcBef>
              <a:spcAft>
                <a:spcPts val="0"/>
              </a:spcAft>
              <a:buSzPts val="1800"/>
              <a:buNone/>
            </a:pPr>
            <a:endParaRPr sz="3000"/>
          </a:p>
          <a:p>
            <a:pPr marL="342900" lvl="0" indent="0" algn="ctr" rtl="0">
              <a:lnSpc>
                <a:spcPct val="100000"/>
              </a:lnSpc>
              <a:spcBef>
                <a:spcPts val="0"/>
              </a:spcBef>
              <a:spcAft>
                <a:spcPts val="0"/>
              </a:spcAft>
              <a:buSzPts val="1800"/>
              <a:buNone/>
            </a:pPr>
            <a:endParaRPr sz="4800"/>
          </a:p>
          <a:p>
            <a:pPr marL="342900" lvl="0" indent="0" algn="ctr" rtl="0">
              <a:lnSpc>
                <a:spcPct val="100000"/>
              </a:lnSpc>
              <a:spcBef>
                <a:spcPts val="0"/>
              </a:spcBef>
              <a:spcAft>
                <a:spcPts val="0"/>
              </a:spcAft>
              <a:buSzPts val="1800"/>
              <a:buNone/>
            </a:pPr>
            <a:r>
              <a:rPr lang="en-US" sz="4800"/>
              <a:t> </a:t>
            </a:r>
            <a:endParaRPr sz="4800"/>
          </a:p>
        </p:txBody>
      </p:sp>
      <p:pic>
        <p:nvPicPr>
          <p:cNvPr id="267" name="Google Shape;267;g8e205122f3_0_6"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 descr="Macintosh HD:Users:pamelajkennedy:Desktop:32.jpg"/>
          <p:cNvPicPr preferRelativeResize="0"/>
          <p:nvPr/>
        </p:nvPicPr>
        <p:blipFill rotWithShape="1">
          <a:blip r:embed="rId3">
            <a:alphaModFix/>
          </a:blip>
          <a:srcRect/>
          <a:stretch/>
        </p:blipFill>
        <p:spPr>
          <a:xfrm>
            <a:off x="37439" y="5669330"/>
            <a:ext cx="9106561" cy="1188670"/>
          </a:xfrm>
          <a:prstGeom prst="rect">
            <a:avLst/>
          </a:prstGeom>
          <a:noFill/>
          <a:ln>
            <a:noFill/>
          </a:ln>
        </p:spPr>
      </p:pic>
      <p:sp>
        <p:nvSpPr>
          <p:cNvPr id="273" name="Google Shape;273;p3"/>
          <p:cNvSpPr txBox="1"/>
          <p:nvPr/>
        </p:nvSpPr>
        <p:spPr>
          <a:xfrm>
            <a:off x="838200" y="3349811"/>
            <a:ext cx="7772400" cy="1322802"/>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chemeClr val="dk1"/>
              </a:buClr>
              <a:buSzPts val="2960"/>
              <a:buFont typeface="Calibri"/>
              <a:buNone/>
            </a:pPr>
            <a:endParaRPr sz="4070" b="0" i="0" u="none" strike="noStrike" cap="none">
              <a:solidFill>
                <a:schemeClr val="dk1"/>
              </a:solidFill>
              <a:latin typeface="Calibri"/>
              <a:ea typeface="Calibri"/>
              <a:cs typeface="Calibri"/>
              <a:sym typeface="Calibri"/>
            </a:endParaRPr>
          </a:p>
        </p:txBody>
      </p:sp>
      <p:sp>
        <p:nvSpPr>
          <p:cNvPr id="274" name="Google Shape;274;p3"/>
          <p:cNvSpPr/>
          <p:nvPr/>
        </p:nvSpPr>
        <p:spPr>
          <a:xfrm>
            <a:off x="838199" y="1638677"/>
            <a:ext cx="7943661"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How can an understanding of genetics help us investigate why cancer (both rates of incidence and cancer related deaths) disproportionately affects people in different countries of the globe?</a:t>
            </a:r>
            <a:endParaRPr/>
          </a:p>
        </p:txBody>
      </p:sp>
      <p:sp>
        <p:nvSpPr>
          <p:cNvPr id="275" name="Google Shape;275;p3"/>
          <p:cNvSpPr/>
          <p:nvPr/>
        </p:nvSpPr>
        <p:spPr>
          <a:xfrm>
            <a:off x="443619" y="425822"/>
            <a:ext cx="82567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Overall Driving Question</a:t>
            </a:r>
            <a:endParaRPr sz="4000" b="0" i="0" u="none" strike="noStrike" cap="none">
              <a:solidFill>
                <a:srgbClr val="000000"/>
              </a:solidFill>
              <a:latin typeface="Calibri"/>
              <a:ea typeface="Calibri"/>
              <a:cs typeface="Calibri"/>
              <a:sym typeface="Calibri"/>
            </a:endParaRPr>
          </a:p>
        </p:txBody>
      </p:sp>
      <p:pic>
        <p:nvPicPr>
          <p:cNvPr id="276" name="Google Shape;276;p3"/>
          <p:cNvPicPr preferRelativeResize="0"/>
          <p:nvPr/>
        </p:nvPicPr>
        <p:blipFill>
          <a:blip r:embed="rId4">
            <a:alphaModFix/>
          </a:blip>
          <a:stretch>
            <a:fillRect/>
          </a:stretch>
        </p:blipFill>
        <p:spPr>
          <a:xfrm>
            <a:off x="554625" y="3959513"/>
            <a:ext cx="3028950" cy="1514475"/>
          </a:xfrm>
          <a:prstGeom prst="rect">
            <a:avLst/>
          </a:prstGeom>
          <a:noFill/>
          <a:ln>
            <a:noFill/>
          </a:ln>
        </p:spPr>
      </p:pic>
      <p:pic>
        <p:nvPicPr>
          <p:cNvPr id="277" name="Google Shape;277;p3"/>
          <p:cNvPicPr preferRelativeResize="0"/>
          <p:nvPr/>
        </p:nvPicPr>
        <p:blipFill>
          <a:blip r:embed="rId5">
            <a:alphaModFix/>
          </a:blip>
          <a:stretch>
            <a:fillRect/>
          </a:stretch>
        </p:blipFill>
        <p:spPr>
          <a:xfrm>
            <a:off x="6049838" y="3788063"/>
            <a:ext cx="2466975" cy="1857375"/>
          </a:xfrm>
          <a:prstGeom prst="rect">
            <a:avLst/>
          </a:prstGeom>
          <a:noFill/>
          <a:ln>
            <a:noFill/>
          </a:ln>
        </p:spPr>
      </p:pic>
      <p:sp>
        <p:nvSpPr>
          <p:cNvPr id="278" name="Google Shape;278;p3"/>
          <p:cNvSpPr/>
          <p:nvPr/>
        </p:nvSpPr>
        <p:spPr>
          <a:xfrm>
            <a:off x="4107488" y="4238275"/>
            <a:ext cx="1602000" cy="80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 descr="Macintosh HD:Users:pamelajkennedy:Desktop:32.jpg"/>
          <p:cNvPicPr preferRelativeResize="0"/>
          <p:nvPr/>
        </p:nvPicPr>
        <p:blipFill rotWithShape="1">
          <a:blip r:embed="rId3">
            <a:alphaModFix/>
          </a:blip>
          <a:srcRect/>
          <a:stretch/>
        </p:blipFill>
        <p:spPr>
          <a:xfrm>
            <a:off x="37439" y="5669330"/>
            <a:ext cx="9106561" cy="1188670"/>
          </a:xfrm>
          <a:prstGeom prst="rect">
            <a:avLst/>
          </a:prstGeom>
          <a:noFill/>
          <a:ln>
            <a:noFill/>
          </a:ln>
        </p:spPr>
      </p:pic>
      <p:sp>
        <p:nvSpPr>
          <p:cNvPr id="284" name="Google Shape;284;p4"/>
          <p:cNvSpPr txBox="1"/>
          <p:nvPr/>
        </p:nvSpPr>
        <p:spPr>
          <a:xfrm>
            <a:off x="838200" y="3349811"/>
            <a:ext cx="7772400" cy="1322802"/>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chemeClr val="dk1"/>
              </a:buClr>
              <a:buSzPts val="2960"/>
              <a:buFont typeface="Calibri"/>
              <a:buNone/>
            </a:pPr>
            <a:endParaRPr sz="4070" b="0" i="0" u="none" strike="noStrike" cap="none">
              <a:solidFill>
                <a:schemeClr val="dk1"/>
              </a:solidFill>
              <a:latin typeface="Calibri"/>
              <a:ea typeface="Calibri"/>
              <a:cs typeface="Calibri"/>
              <a:sym typeface="Calibri"/>
            </a:endParaRPr>
          </a:p>
        </p:txBody>
      </p:sp>
      <p:sp>
        <p:nvSpPr>
          <p:cNvPr id="285" name="Google Shape;285;p4"/>
          <p:cNvSpPr/>
          <p:nvPr/>
        </p:nvSpPr>
        <p:spPr>
          <a:xfrm>
            <a:off x="838199" y="1638677"/>
            <a:ext cx="7943661"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What causes cancer?</a:t>
            </a:r>
            <a:endParaRPr/>
          </a:p>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What are the exposures and events that lead to cancer?</a:t>
            </a:r>
            <a:endParaRPr/>
          </a:p>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Are there preventative measures that can help reduce cancer risks?</a:t>
            </a:r>
            <a:endParaRPr sz="2800" b="0" i="0" u="none" strike="noStrike" cap="none">
              <a:solidFill>
                <a:srgbClr val="000000"/>
              </a:solidFill>
              <a:latin typeface="Arial"/>
              <a:ea typeface="Arial"/>
              <a:cs typeface="Arial"/>
              <a:sym typeface="Arial"/>
            </a:endParaRPr>
          </a:p>
        </p:txBody>
      </p:sp>
      <p:sp>
        <p:nvSpPr>
          <p:cNvPr id="286" name="Google Shape;286;p4"/>
          <p:cNvSpPr/>
          <p:nvPr/>
        </p:nvSpPr>
        <p:spPr>
          <a:xfrm>
            <a:off x="443619" y="425822"/>
            <a:ext cx="825676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38761D"/>
                </a:solidFill>
                <a:latin typeface="Calibri"/>
                <a:ea typeface="Calibri"/>
                <a:cs typeface="Calibri"/>
                <a:sym typeface="Calibri"/>
              </a:rPr>
              <a:t>Day One: Investigative Questions</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652b12f046_0_12"/>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92" name="Google Shape;292;g652b12f046_0_12"/>
          <p:cNvSpPr txBox="1">
            <a:spLocks noGrp="1"/>
          </p:cNvSpPr>
          <p:nvPr>
            <p:ph type="body" idx="1"/>
          </p:nvPr>
        </p:nvSpPr>
        <p:spPr>
          <a:xfrm>
            <a:off x="340400" y="89200"/>
            <a:ext cx="8229600" cy="48666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endParaRPr sz="2400"/>
          </a:p>
          <a:p>
            <a:pPr marL="0" lvl="0" indent="0" algn="ctr" rtl="0">
              <a:lnSpc>
                <a:spcPct val="100000"/>
              </a:lnSpc>
              <a:spcBef>
                <a:spcPts val="0"/>
              </a:spcBef>
              <a:spcAft>
                <a:spcPts val="0"/>
              </a:spcAft>
              <a:buSzPts val="1800"/>
              <a:buNone/>
            </a:pPr>
            <a:r>
              <a:rPr lang="en-US" sz="6000" b="1">
                <a:solidFill>
                  <a:srgbClr val="38761D"/>
                </a:solidFill>
              </a:rPr>
              <a:t>Where do these cancer causing mutations come from?</a:t>
            </a:r>
            <a:endParaRPr sz="6000" b="1">
              <a:solidFill>
                <a:srgbClr val="38761D"/>
              </a:solidFill>
            </a:endParaRPr>
          </a:p>
        </p:txBody>
      </p:sp>
      <p:pic>
        <p:nvPicPr>
          <p:cNvPr id="293" name="Google Shape;293;g652b12f046_0_12"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294" name="Google Shape;294;g652b12f046_0_12"/>
          <p:cNvPicPr preferRelativeResize="0"/>
          <p:nvPr/>
        </p:nvPicPr>
        <p:blipFill>
          <a:blip r:embed="rId4">
            <a:alphaModFix/>
          </a:blip>
          <a:stretch>
            <a:fillRect/>
          </a:stretch>
        </p:blipFill>
        <p:spPr>
          <a:xfrm>
            <a:off x="2540675" y="3428999"/>
            <a:ext cx="3829050" cy="2547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64280dd04b_0_46"/>
          <p:cNvSpPr txBox="1">
            <a:spLocks noGrp="1"/>
          </p:cNvSpPr>
          <p:nvPr>
            <p:ph type="title"/>
          </p:nvPr>
        </p:nvSpPr>
        <p:spPr>
          <a:xfrm>
            <a:off x="445168" y="123691"/>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4000" b="1">
                <a:solidFill>
                  <a:srgbClr val="38761D"/>
                </a:solidFill>
              </a:rPr>
              <a:t>Inherited Mutations </a:t>
            </a:r>
            <a:endParaRPr/>
          </a:p>
        </p:txBody>
      </p:sp>
      <p:sp>
        <p:nvSpPr>
          <p:cNvPr id="300" name="Google Shape;300;g64280dd04b_0_46"/>
          <p:cNvSpPr txBox="1">
            <a:spLocks noGrp="1"/>
          </p:cNvSpPr>
          <p:nvPr>
            <p:ph type="body" idx="1"/>
          </p:nvPr>
        </p:nvSpPr>
        <p:spPr>
          <a:xfrm>
            <a:off x="366665" y="872191"/>
            <a:ext cx="8388036" cy="5075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000" b="1">
                <a:latin typeface="Arial"/>
                <a:ea typeface="Arial"/>
                <a:cs typeface="Arial"/>
                <a:sym typeface="Arial"/>
              </a:rPr>
              <a:t>5-10% of cancers are considered hereditary. The cancer itself is not inherited. The</a:t>
            </a:r>
            <a:r>
              <a:rPr lang="en-US" sz="2000">
                <a:latin typeface="Arial"/>
                <a:ea typeface="Arial"/>
                <a:cs typeface="Arial"/>
                <a:sym typeface="Arial"/>
              </a:rPr>
              <a:t> </a:t>
            </a:r>
            <a:r>
              <a:rPr lang="en-US" sz="2000" b="1" i="1">
                <a:latin typeface="Arial"/>
                <a:ea typeface="Arial"/>
                <a:cs typeface="Arial"/>
                <a:sym typeface="Arial"/>
              </a:rPr>
              <a:t>increased chance</a:t>
            </a:r>
            <a:r>
              <a:rPr lang="en-US" sz="2000" b="1">
                <a:latin typeface="Arial"/>
                <a:ea typeface="Arial"/>
                <a:cs typeface="Arial"/>
                <a:sym typeface="Arial"/>
              </a:rPr>
              <a:t> of developing cancer is inherited. </a:t>
            </a:r>
            <a:endParaRPr sz="2000" b="1">
              <a:latin typeface="Arial"/>
              <a:ea typeface="Arial"/>
              <a:cs typeface="Arial"/>
              <a:sym typeface="Arial"/>
            </a:endParaRPr>
          </a:p>
          <a:p>
            <a:pPr marL="0" lvl="0" indent="0" algn="l" rtl="0">
              <a:lnSpc>
                <a:spcPct val="100000"/>
              </a:lnSpc>
              <a:spcBef>
                <a:spcPts val="0"/>
              </a:spcBef>
              <a:spcAft>
                <a:spcPts val="0"/>
              </a:spcAft>
              <a:buSzPts val="1800"/>
              <a:buNone/>
            </a:pPr>
            <a:endParaRPr sz="2000" b="1">
              <a:latin typeface="Arial"/>
              <a:ea typeface="Arial"/>
              <a:cs typeface="Arial"/>
              <a:sym typeface="Arial"/>
            </a:endParaRPr>
          </a:p>
          <a:p>
            <a:pPr marL="0" lvl="0" indent="0" algn="l" rtl="0">
              <a:lnSpc>
                <a:spcPct val="100000"/>
              </a:lnSpc>
              <a:spcBef>
                <a:spcPts val="0"/>
              </a:spcBef>
              <a:spcAft>
                <a:spcPts val="0"/>
              </a:spcAft>
              <a:buSzPts val="1800"/>
              <a:buNone/>
            </a:pPr>
            <a:r>
              <a:rPr lang="en-US" sz="2000" b="1">
                <a:latin typeface="Arial"/>
                <a:ea typeface="Arial"/>
                <a:cs typeface="Arial"/>
                <a:sym typeface="Arial"/>
              </a:rPr>
              <a:t>Some examples of inherited cancers:</a:t>
            </a:r>
            <a:endParaRPr sz="2000" b="1">
              <a:latin typeface="Arial"/>
              <a:ea typeface="Arial"/>
              <a:cs typeface="Arial"/>
              <a:sym typeface="Arial"/>
            </a:endParaRPr>
          </a:p>
          <a:p>
            <a:pPr marL="0" lvl="0" indent="0" algn="l" rtl="0">
              <a:lnSpc>
                <a:spcPct val="100000"/>
              </a:lnSpc>
              <a:spcBef>
                <a:spcPts val="0"/>
              </a:spcBef>
              <a:spcAft>
                <a:spcPts val="0"/>
              </a:spcAft>
              <a:buSzPts val="1800"/>
              <a:buNone/>
            </a:pPr>
            <a:endParaRPr sz="800" b="1"/>
          </a:p>
          <a:p>
            <a:pPr marL="0" lvl="0" indent="0" algn="l" rtl="0">
              <a:lnSpc>
                <a:spcPct val="100000"/>
              </a:lnSpc>
              <a:spcBef>
                <a:spcPts val="0"/>
              </a:spcBef>
              <a:spcAft>
                <a:spcPts val="0"/>
              </a:spcAft>
              <a:buSzPts val="1800"/>
              <a:buNone/>
            </a:pPr>
            <a:r>
              <a:rPr lang="en-US" sz="1800" b="1"/>
              <a:t>Breast-ovarian cancer syndrome 1</a:t>
            </a:r>
            <a:r>
              <a:rPr lang="en-US" sz="1800"/>
              <a:t> results from an abnormal change in the </a:t>
            </a:r>
            <a:r>
              <a:rPr lang="en-US" sz="1800">
                <a:solidFill>
                  <a:srgbClr val="FF0000"/>
                </a:solidFill>
              </a:rPr>
              <a:t>BRCA1 gene</a:t>
            </a:r>
            <a:r>
              <a:rPr lang="en-US" sz="1800"/>
              <a:t>. Female family members have an estimated 80 percent lifetime chance of developing breast cancer and a 40 percent to 60 percent lifetime chance of developing ovarian cancer. </a:t>
            </a:r>
            <a:endParaRPr sz="1800"/>
          </a:p>
          <a:p>
            <a:pPr marL="0" lvl="0" indent="0" algn="l" rtl="0">
              <a:lnSpc>
                <a:spcPct val="100000"/>
              </a:lnSpc>
              <a:spcBef>
                <a:spcPts val="0"/>
              </a:spcBef>
              <a:spcAft>
                <a:spcPts val="0"/>
              </a:spcAft>
              <a:buSzPts val="1800"/>
              <a:buNone/>
            </a:pPr>
            <a:endParaRPr sz="600"/>
          </a:p>
          <a:p>
            <a:pPr marL="0" lvl="0" indent="0" algn="l" rtl="0">
              <a:lnSpc>
                <a:spcPct val="100000"/>
              </a:lnSpc>
              <a:spcBef>
                <a:spcPts val="0"/>
              </a:spcBef>
              <a:spcAft>
                <a:spcPts val="0"/>
              </a:spcAft>
              <a:buSzPts val="1800"/>
              <a:buNone/>
            </a:pPr>
            <a:r>
              <a:rPr lang="en-US" sz="1800" b="1"/>
              <a:t>Familial adenomatous polyposis </a:t>
            </a:r>
            <a:r>
              <a:rPr lang="en-US" sz="1800"/>
              <a:t>is a hereditary colon cancer syndrome that results from an abnormal alteration in the </a:t>
            </a:r>
            <a:r>
              <a:rPr lang="en-US" sz="1800">
                <a:solidFill>
                  <a:srgbClr val="FF0000"/>
                </a:solidFill>
              </a:rPr>
              <a:t>APC gene</a:t>
            </a:r>
            <a:r>
              <a:rPr lang="en-US" sz="1800"/>
              <a:t>. </a:t>
            </a:r>
            <a:endParaRPr sz="1800"/>
          </a:p>
          <a:p>
            <a:pPr marL="0" lvl="0" indent="0" algn="l" rtl="0">
              <a:lnSpc>
                <a:spcPct val="100000"/>
              </a:lnSpc>
              <a:spcBef>
                <a:spcPts val="0"/>
              </a:spcBef>
              <a:spcAft>
                <a:spcPts val="0"/>
              </a:spcAft>
              <a:buSzPts val="1800"/>
              <a:buNone/>
            </a:pPr>
            <a:endParaRPr sz="600"/>
          </a:p>
          <a:p>
            <a:pPr marL="0" lvl="0" indent="0" algn="l" rtl="0">
              <a:lnSpc>
                <a:spcPct val="100000"/>
              </a:lnSpc>
              <a:spcBef>
                <a:spcPts val="0"/>
              </a:spcBef>
              <a:spcAft>
                <a:spcPts val="0"/>
              </a:spcAft>
              <a:buClr>
                <a:schemeClr val="dk1"/>
              </a:buClr>
              <a:buSzPts val="1800"/>
              <a:buFont typeface="Arial"/>
              <a:buNone/>
            </a:pPr>
            <a:r>
              <a:rPr lang="en-US" sz="1800" b="1"/>
              <a:t>Hereditary nonpolyposis colon cancer </a:t>
            </a:r>
            <a:r>
              <a:rPr lang="en-US" sz="1800"/>
              <a:t>(HNPCC) is a hereditary colon </a:t>
            </a:r>
            <a:endParaRPr sz="1800"/>
          </a:p>
          <a:p>
            <a:pPr marL="0" lvl="0" indent="0" algn="l" rtl="0">
              <a:lnSpc>
                <a:spcPct val="100000"/>
              </a:lnSpc>
              <a:spcBef>
                <a:spcPts val="0"/>
              </a:spcBef>
              <a:spcAft>
                <a:spcPts val="0"/>
              </a:spcAft>
              <a:buClr>
                <a:schemeClr val="dk1"/>
              </a:buClr>
              <a:buSzPts val="1800"/>
              <a:buFont typeface="Arial"/>
              <a:buNone/>
            </a:pPr>
            <a:r>
              <a:rPr lang="en-US" sz="1800"/>
              <a:t>cancer syndrome resulting from an abnormal change in </a:t>
            </a:r>
            <a:r>
              <a:rPr lang="en-US" sz="1800">
                <a:solidFill>
                  <a:srgbClr val="FF0000"/>
                </a:solidFill>
              </a:rPr>
              <a:t>one of at </a:t>
            </a:r>
            <a:endParaRPr sz="1800">
              <a:solidFill>
                <a:srgbClr val="FF0000"/>
              </a:solidFill>
            </a:endParaRPr>
          </a:p>
          <a:p>
            <a:pPr marL="0" lvl="0" indent="0" algn="l" rtl="0">
              <a:lnSpc>
                <a:spcPct val="100000"/>
              </a:lnSpc>
              <a:spcBef>
                <a:spcPts val="0"/>
              </a:spcBef>
              <a:spcAft>
                <a:spcPts val="0"/>
              </a:spcAft>
              <a:buClr>
                <a:schemeClr val="dk1"/>
              </a:buClr>
              <a:buSzPts val="1800"/>
              <a:buFont typeface="Arial"/>
              <a:buNone/>
            </a:pPr>
            <a:r>
              <a:rPr lang="en-US" sz="1800">
                <a:solidFill>
                  <a:srgbClr val="FF0000"/>
                </a:solidFill>
              </a:rPr>
              <a:t>least four genes</a:t>
            </a:r>
            <a:r>
              <a:rPr lang="en-US" sz="1800"/>
              <a:t>. </a:t>
            </a:r>
            <a:endParaRPr sz="1800"/>
          </a:p>
          <a:p>
            <a:pPr marL="0" lvl="0" indent="0" algn="l" rtl="0">
              <a:lnSpc>
                <a:spcPct val="100000"/>
              </a:lnSpc>
              <a:spcBef>
                <a:spcPts val="0"/>
              </a:spcBef>
              <a:spcAft>
                <a:spcPts val="0"/>
              </a:spcAft>
              <a:buSzPts val="1800"/>
              <a:buNone/>
            </a:pPr>
            <a:endParaRPr sz="1800" b="1"/>
          </a:p>
          <a:p>
            <a:pPr marL="0" lvl="0" indent="0" algn="l" rtl="0">
              <a:lnSpc>
                <a:spcPct val="100000"/>
              </a:lnSpc>
              <a:spcBef>
                <a:spcPts val="0"/>
              </a:spcBef>
              <a:spcAft>
                <a:spcPts val="0"/>
              </a:spcAft>
              <a:buSzPts val="1800"/>
              <a:buNone/>
            </a:pPr>
            <a:endParaRPr sz="1800" b="1"/>
          </a:p>
          <a:p>
            <a:pPr marL="457200" lvl="0" indent="0" algn="l" rtl="0">
              <a:lnSpc>
                <a:spcPct val="100000"/>
              </a:lnSpc>
              <a:spcBef>
                <a:spcPts val="0"/>
              </a:spcBef>
              <a:spcAft>
                <a:spcPts val="0"/>
              </a:spcAft>
              <a:buSzPts val="1800"/>
              <a:buNone/>
            </a:pPr>
            <a:endParaRPr sz="1800" b="1"/>
          </a:p>
          <a:p>
            <a:pPr marL="285750" lvl="0" indent="0" algn="l" rtl="0">
              <a:lnSpc>
                <a:spcPct val="100000"/>
              </a:lnSpc>
              <a:spcBef>
                <a:spcPts val="0"/>
              </a:spcBef>
              <a:spcAft>
                <a:spcPts val="0"/>
              </a:spcAft>
              <a:buSzPts val="1800"/>
              <a:buNone/>
            </a:pPr>
            <a:endParaRPr sz="1800" b="1"/>
          </a:p>
        </p:txBody>
      </p:sp>
      <p:pic>
        <p:nvPicPr>
          <p:cNvPr id="301" name="Google Shape;301;g64280dd04b_0_46"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302" name="Google Shape;302;g64280dd04b_0_46"/>
          <p:cNvPicPr preferRelativeResize="0"/>
          <p:nvPr/>
        </p:nvPicPr>
        <p:blipFill>
          <a:blip r:embed="rId4">
            <a:alphaModFix/>
          </a:blip>
          <a:stretch>
            <a:fillRect/>
          </a:stretch>
        </p:blipFill>
        <p:spPr>
          <a:xfrm>
            <a:off x="6877401" y="4271651"/>
            <a:ext cx="2144275" cy="2517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3790</Words>
  <Application>Microsoft Office PowerPoint</Application>
  <PresentationFormat>On-screen Show (4:3)</PresentationFormat>
  <Paragraphs>356</Paragraphs>
  <Slides>36</Slides>
  <Notes>36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Roboto</vt:lpstr>
      <vt:lpstr>Times New Roman</vt:lpstr>
      <vt:lpstr>Verdana</vt:lpstr>
      <vt:lpstr>Office Theme</vt:lpstr>
      <vt:lpstr>Office Theme</vt:lpstr>
      <vt:lpstr>Office Theme</vt:lpstr>
      <vt:lpstr>  Code Cracking:  Decoding Cancer Causing Mutations       </vt:lpstr>
      <vt:lpstr>PowerPoint Presentation</vt:lpstr>
      <vt:lpstr>Cancer: Key Facts</vt:lpstr>
      <vt:lpstr> </vt:lpstr>
      <vt:lpstr>Cancer: Key Facts</vt:lpstr>
      <vt:lpstr>PowerPoint Presentation</vt:lpstr>
      <vt:lpstr>PowerPoint Presentation</vt:lpstr>
      <vt:lpstr> </vt:lpstr>
      <vt:lpstr>Inherited Mutations </vt:lpstr>
      <vt:lpstr> </vt:lpstr>
      <vt:lpstr>Non-Hereditary Causes</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PowerPoint Presentation</vt:lpstr>
      <vt:lpstr> </vt:lpstr>
      <vt:lpstr> </vt:lpstr>
      <vt:lpstr>Codon Wheel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Code Cracking:  Decoding Cancer Causing Mutations       </dc:title>
  <dc:creator>Pamela Kennedy</dc:creator>
  <cp:lastModifiedBy>Ryan Bergsman</cp:lastModifiedBy>
  <cp:revision>2</cp:revision>
  <dcterms:created xsi:type="dcterms:W3CDTF">2015-01-26T02:52:19Z</dcterms:created>
  <dcterms:modified xsi:type="dcterms:W3CDTF">2020-08-07T20:24:33Z</dcterms:modified>
</cp:coreProperties>
</file>