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Bergsman" userId="631a26f7689877f7" providerId="LiveId" clId="{7E4672DB-F55A-4786-9B86-EC6A7D0B1A98}"/>
    <pc:docChg chg="undo custSel modSld">
      <pc:chgData name="Ryan Bergsman" userId="631a26f7689877f7" providerId="LiveId" clId="{7E4672DB-F55A-4786-9B86-EC6A7D0B1A98}" dt="2020-08-07T20:26:38.286" v="202" actId="20577"/>
      <pc:docMkLst>
        <pc:docMk/>
      </pc:docMkLst>
      <pc:sldChg chg="modSp mod modNotesTx">
        <pc:chgData name="Ryan Bergsman" userId="631a26f7689877f7" providerId="LiveId" clId="{7E4672DB-F55A-4786-9B86-EC6A7D0B1A98}" dt="2020-08-07T20:25:07.452" v="172" actId="20577"/>
        <pc:sldMkLst>
          <pc:docMk/>
          <pc:sldMk cId="0" sldId="257"/>
        </pc:sldMkLst>
        <pc:spChg chg="mod">
          <ac:chgData name="Ryan Bergsman" userId="631a26f7689877f7" providerId="LiveId" clId="{7E4672DB-F55A-4786-9B86-EC6A7D0B1A98}" dt="2020-08-07T20:04:40.868" v="90" actId="20577"/>
          <ac:spMkLst>
            <pc:docMk/>
            <pc:sldMk cId="0" sldId="257"/>
            <ac:spMk id="92" creationId="{00000000-0000-0000-0000-000000000000}"/>
          </ac:spMkLst>
        </pc:spChg>
      </pc:sldChg>
      <pc:sldChg chg="modNotesTx">
        <pc:chgData name="Ryan Bergsman" userId="631a26f7689877f7" providerId="LiveId" clId="{7E4672DB-F55A-4786-9B86-EC6A7D0B1A98}" dt="2020-08-07T20:25:23.979" v="173" actId="20577"/>
        <pc:sldMkLst>
          <pc:docMk/>
          <pc:sldMk cId="0" sldId="259"/>
        </pc:sldMkLst>
      </pc:sldChg>
      <pc:sldChg chg="modNotesTx">
        <pc:chgData name="Ryan Bergsman" userId="631a26f7689877f7" providerId="LiveId" clId="{7E4672DB-F55A-4786-9B86-EC6A7D0B1A98}" dt="2020-08-07T20:06:08.354" v="135" actId="6549"/>
        <pc:sldMkLst>
          <pc:docMk/>
          <pc:sldMk cId="0" sldId="263"/>
        </pc:sldMkLst>
      </pc:sldChg>
      <pc:sldChg chg="modNotesTx">
        <pc:chgData name="Ryan Bergsman" userId="631a26f7689877f7" providerId="LiveId" clId="{7E4672DB-F55A-4786-9B86-EC6A7D0B1A98}" dt="2020-08-07T20:06:28.891" v="136" actId="20577"/>
        <pc:sldMkLst>
          <pc:docMk/>
          <pc:sldMk cId="0" sldId="269"/>
        </pc:sldMkLst>
      </pc:sldChg>
      <pc:sldChg chg="modNotesTx">
        <pc:chgData name="Ryan Bergsman" userId="631a26f7689877f7" providerId="LiveId" clId="{7E4672DB-F55A-4786-9B86-EC6A7D0B1A98}" dt="2020-08-07T20:26:38.286" v="202" actId="20577"/>
        <pc:sldMkLst>
          <pc:docMk/>
          <pc:sldMk cId="0"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ogle.com/search?q=100+types+of+cancer&amp;tbm=isch#imgrc=cmco2Q9Tj7rbV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oogle.com/search?q=teen+smoking+&amp;tbm=isch&amp;ved=2ahUKEwjm8vXK5IfrAhU2h54KHbFbCwkQ2-cCegQIABAA&amp;oq=teen+smoking+&amp;gs_lcp=CgNpbWcQDDICCABQ0-gBWNPoAWCM9gFoAHAAeACAATuIATuSAQExmAEAoAEBqgELZ3dzLXdpei1pbWfAAQE&amp;sclient=img&amp;ei=gpksX-apFraO-gSxt61I&amp;bih=653&amp;biw=1024&amp;rlz=1C1ASAA_enUS731#imgrc=F3lWNKzOjVph2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uturity.org/copd-oxygen-1283322-2/"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google.com/search?q=patient+with+laryngectomy&amp;tbm=isch#imgrc=wBZqXk-9rCNI1M" TargetMode="External"/><Relationship Id="rId4" Type="http://schemas.openxmlformats.org/officeDocument/2006/relationships/hyperlink" Target="https://www.iconfinder.com/icons/2056794/breathing_lungs_medical_oxygen_patient_person_tank_icon"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hysicsworld.com/a/tuned-ultrasound-selectively-disrupts-the-structure-of-cancer-cell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ogle.com/search?q=immortal+cancer+cells&amp;tbm=isch#imgrc=2XP2jZZneqjCM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google.com/search?q=immortal+cancer+cells&amp;tbm=isch#imgrc=RPXofqMI-oL0A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ghr.nlm.nih.gov/primer/howgeneswork/cellsdivid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ogle.com/search?q=uncontrolled+cell+division&amp;tbm=isch#imgrc=Tyeyev5qDPsOzM&amp;imgdii=7xGshxlmM8ZoN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pr.org/sections/health-shots/2011/12/30/144485098/should-doctors-be-parsimonious-about-health-car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ogle.com/search?q=myth&amp;tbm=isch#imgrc=Cy7v9XelQSzTU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ogle.com/search?q=dna+mutations&amp;tbm=isch#imgrc=kIi-li2YhfKHd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ogle.com/search?q=dna+mutations&amp;tbm=isch#imgrc=zejj8fcKFO7M_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upport.google.com/blogger/thread/3557354?hl=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l.com/resizer/YnoWHRkXSCsUGkpZUTBgOSgimDE=/700x0/smart/advancelocal-adapter-image-uploads.s3.amazonaws.com/image.al.com/home/bama-media/width2048/img/breaking/photo/breast-cancer-mortality-rates-graphic-60b69dade5623fc3.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ancerhealercenter.com/blogs/is-cancer-contagiou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2-prod.coventrytelegraph.net/incoming/article16792375.ece/ALTERNATES/s1200b/1_Mums-plea-to-all-parents-after-her-six-year-old-son-was-diagnosed-with-testicular-cancerHe-had-to.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post.healthline.com/wp-content/uploads/2019/01/couple-1200x628-facebook.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eatmastersms.com/product/normal-lunch-mea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search?q=processed+meat&amp;tbm=isch&amp;ved=2ahUKEwjUtLymrIfrAhUXlJ4KHcQiAd8Q2-cCegQIABAA&amp;oq=process&amp;gs_lcp=CgNpbWcQARgAMgQIIxAnMgcIABCxAxBDMgUIABCxAzIECAAQQzIECAAQQzIECAAQQzIFCAAQsQMyBQgAELEDMgUIABCxAzIFCAAQsQNQidckWKLhJGCV-CRoAHAAeACAAUaIAasDkgEBN5gBAKABAaoBC2d3cy13aXotaW1nwAEB&amp;sclient=img&amp;ei=fV4sX5SCIZeo-gTExYT4DQ&amp;bih=653&amp;biw=1024&amp;rlz=1C1ASAA_enUS731#imgrc=VOLa_bi7JgARp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n.mos.cms.futurecdn.net/34MpkXfv7piZuD6HkLrDfN-1200-80.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Most of us are familiar with the word “cancer” and have a general idea about what of the disease is. We have also picked up some other ideas surrounding cancer that may or may not be true. Let’s take a look at some of these ideas.</a:t>
            </a:r>
            <a:endParaRPr dirty="0"/>
          </a:p>
        </p:txBody>
      </p:sp>
      <p:sp>
        <p:nvSpPr>
          <p:cNvPr id="82" name="Google Shape;8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abb6060ea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FF0000"/>
                </a:solidFill>
                <a:latin typeface="Times New Roman"/>
                <a:ea typeface="Times New Roman"/>
                <a:cs typeface="Times New Roman"/>
                <a:sym typeface="Times New Roman"/>
              </a:rPr>
              <a:t>True</a:t>
            </a:r>
            <a:r>
              <a:rPr lang="en-US" sz="1200" dirty="0">
                <a:solidFill>
                  <a:srgbClr val="FF0000"/>
                </a:solidFill>
                <a:latin typeface="Times New Roman"/>
                <a:ea typeface="Times New Roman"/>
                <a:cs typeface="Times New Roman"/>
                <a:sym typeface="Times New Roman"/>
              </a:rPr>
              <a:t>. </a:t>
            </a:r>
            <a:r>
              <a:rPr lang="en-US" sz="1200" dirty="0">
                <a:latin typeface="Times New Roman"/>
                <a:ea typeface="Times New Roman"/>
                <a:cs typeface="Times New Roman"/>
                <a:sym typeface="Times New Roman"/>
              </a:rPr>
              <a:t>Any replicating cell can become cancerous. Different cancer types are named after the type of tissue where they arise. This slide only shows some of the possible cancers. For example, it doesn’t list brain cancer, leukemias, or lymphomas.</a:t>
            </a:r>
            <a:endParaRPr sz="1200"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200" dirty="0">
                <a:latin typeface="Times New Roman"/>
                <a:ea typeface="Times New Roman"/>
                <a:cs typeface="Times New Roman"/>
                <a:sym typeface="Times New Roman"/>
              </a:rPr>
              <a:t>Image from </a:t>
            </a:r>
            <a:r>
              <a:rPr lang="en-US" sz="1200" u="sng" dirty="0">
                <a:solidFill>
                  <a:schemeClr val="hlink"/>
                </a:solidFill>
                <a:latin typeface="Times New Roman"/>
                <a:ea typeface="Times New Roman"/>
                <a:cs typeface="Times New Roman"/>
                <a:sym typeface="Times New Roman"/>
                <a:hlinkClick r:id="rId3"/>
              </a:rPr>
              <a:t>kimajafarwani.blogspot.com</a:t>
            </a:r>
            <a:endParaRPr sz="1200" dirty="0">
              <a:latin typeface="Times New Roman"/>
              <a:ea typeface="Times New Roman"/>
              <a:cs typeface="Times New Roman"/>
              <a:sym typeface="Times New Roman"/>
            </a:endParaRPr>
          </a:p>
        </p:txBody>
      </p:sp>
      <p:sp>
        <p:nvSpPr>
          <p:cNvPr id="164" name="Google Shape;164;g8abb6060ea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8abb6060ea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Solicit student feedback or ask for a show of hands if they believe this is true.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Image from </a:t>
            </a:r>
            <a:r>
              <a:rPr lang="en-US" u="sng">
                <a:solidFill>
                  <a:schemeClr val="hlink"/>
                </a:solidFill>
                <a:latin typeface="Times New Roman"/>
                <a:ea typeface="Times New Roman"/>
                <a:cs typeface="Times New Roman"/>
                <a:sym typeface="Times New Roman"/>
                <a:hlinkClick r:id="rId3"/>
              </a:rPr>
              <a:t>momjunction.com</a:t>
            </a:r>
            <a:endParaRPr>
              <a:solidFill>
                <a:schemeClr val="dk1"/>
              </a:solidFill>
              <a:latin typeface="Times New Roman"/>
              <a:ea typeface="Times New Roman"/>
              <a:cs typeface="Times New Roman"/>
              <a:sym typeface="Times New Roman"/>
            </a:endParaRPr>
          </a:p>
        </p:txBody>
      </p:sp>
      <p:sp>
        <p:nvSpPr>
          <p:cNvPr id="172" name="Google Shape;172;g8abb6060ea_0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8abb6060ea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rgbClr val="FF0000"/>
                </a:solidFill>
                <a:latin typeface="Times New Roman"/>
                <a:ea typeface="Times New Roman"/>
                <a:cs typeface="Times New Roman"/>
                <a:sym typeface="Times New Roman"/>
              </a:rPr>
              <a:t>False</a:t>
            </a:r>
            <a:r>
              <a:rPr lang="en-US" sz="1200">
                <a:solidFill>
                  <a:srgbClr val="FF0000"/>
                </a:solidFill>
                <a:latin typeface="Times New Roman"/>
                <a:ea typeface="Times New Roman"/>
                <a:cs typeface="Times New Roman"/>
                <a:sym typeface="Times New Roman"/>
              </a:rPr>
              <a:t>. </a:t>
            </a:r>
            <a:r>
              <a:rPr lang="en-US" sz="1200">
                <a:latin typeface="Times New Roman"/>
                <a:ea typeface="Times New Roman"/>
                <a:cs typeface="Times New Roman"/>
                <a:sym typeface="Times New Roman"/>
              </a:rPr>
              <a:t>Cancer is usually the result of years of exposure to a variety of risk factors. Avoiding some of these risk factors reduces your overall cancer risk.</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Images from </a:t>
            </a:r>
            <a:r>
              <a:rPr lang="en-US" sz="1200" u="sng">
                <a:solidFill>
                  <a:schemeClr val="hlink"/>
                </a:solidFill>
                <a:latin typeface="Times New Roman"/>
                <a:ea typeface="Times New Roman"/>
                <a:cs typeface="Times New Roman"/>
                <a:sym typeface="Times New Roman"/>
                <a:hlinkClick r:id="rId3"/>
              </a:rPr>
              <a:t>futurity.org</a:t>
            </a:r>
            <a:r>
              <a:rPr lang="en-US" sz="1200">
                <a:latin typeface="Times New Roman"/>
                <a:ea typeface="Times New Roman"/>
                <a:cs typeface="Times New Roman"/>
                <a:sym typeface="Times New Roman"/>
              </a:rPr>
              <a:t>, </a:t>
            </a:r>
            <a:r>
              <a:rPr lang="en-US" sz="1200" u="sng">
                <a:solidFill>
                  <a:schemeClr val="hlink"/>
                </a:solidFill>
                <a:latin typeface="Times New Roman"/>
                <a:ea typeface="Times New Roman"/>
                <a:cs typeface="Times New Roman"/>
                <a:sym typeface="Times New Roman"/>
                <a:hlinkClick r:id="rId4"/>
              </a:rPr>
              <a:t>iconfinder.com</a:t>
            </a:r>
            <a:r>
              <a:rPr lang="en-US" sz="1200">
                <a:latin typeface="Times New Roman"/>
                <a:ea typeface="Times New Roman"/>
                <a:cs typeface="Times New Roman"/>
                <a:sym typeface="Times New Roman"/>
              </a:rPr>
              <a:t>, </a:t>
            </a:r>
            <a:r>
              <a:rPr lang="en-US" sz="1200" u="sng">
                <a:solidFill>
                  <a:schemeClr val="hlink"/>
                </a:solidFill>
                <a:latin typeface="Times New Roman"/>
                <a:ea typeface="Times New Roman"/>
                <a:cs typeface="Times New Roman"/>
                <a:sym typeface="Times New Roman"/>
                <a:hlinkClick r:id="rId5"/>
              </a:rPr>
              <a:t>therapy-a.com</a:t>
            </a:r>
            <a:endParaRPr sz="1200">
              <a:latin typeface="Times New Roman"/>
              <a:ea typeface="Times New Roman"/>
              <a:cs typeface="Times New Roman"/>
              <a:sym typeface="Times New Roman"/>
            </a:endParaRPr>
          </a:p>
        </p:txBody>
      </p:sp>
      <p:sp>
        <p:nvSpPr>
          <p:cNvPr id="181" name="Google Shape;181;g8abb6060ea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abb6060ea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Solicit student feedback or ask for a show of hands if they believe this is true.</a:t>
            </a: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Image from </a:t>
            </a:r>
            <a:r>
              <a:rPr lang="en-US" u="sng">
                <a:solidFill>
                  <a:schemeClr val="hlink"/>
                </a:solidFill>
                <a:hlinkClick r:id="rId3"/>
              </a:rPr>
              <a:t>physicsworld.com</a:t>
            </a:r>
            <a:endParaRPr>
              <a:solidFill>
                <a:schemeClr val="dk1"/>
              </a:solidFill>
            </a:endParaRPr>
          </a:p>
        </p:txBody>
      </p:sp>
      <p:sp>
        <p:nvSpPr>
          <p:cNvPr id="193" name="Google Shape;193;g8abb6060ea_0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abb6060ea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FF0000"/>
                </a:solidFill>
                <a:latin typeface="Times New Roman"/>
                <a:ea typeface="Times New Roman"/>
                <a:cs typeface="Times New Roman"/>
                <a:sym typeface="Times New Roman"/>
              </a:rPr>
              <a:t>True.</a:t>
            </a:r>
            <a:r>
              <a:rPr lang="en-US" sz="1200" dirty="0">
                <a:solidFill>
                  <a:srgbClr val="FF0000"/>
                </a:solidFill>
                <a:latin typeface="Times New Roman"/>
                <a:ea typeface="Times New Roman"/>
                <a:cs typeface="Times New Roman"/>
                <a:sym typeface="Times New Roman"/>
              </a:rPr>
              <a:t> </a:t>
            </a:r>
            <a:r>
              <a:rPr lang="en-US" sz="1200" dirty="0">
                <a:latin typeface="Times New Roman"/>
                <a:ea typeface="Times New Roman"/>
                <a:cs typeface="Times New Roman"/>
                <a:sym typeface="Times New Roman"/>
              </a:rPr>
              <a:t>Cancer cells are considered immortal. Normal cells can divide around 50 time before they lose their ability to replicate. Cancer cells have acquired mutations that allow them to divide indefinitely. </a:t>
            </a:r>
          </a:p>
          <a:p>
            <a:pPr marL="0" lvl="0" indent="0" algn="l" rtl="0">
              <a:spcBef>
                <a:spcPts val="0"/>
              </a:spcBef>
              <a:spcAft>
                <a:spcPts val="0"/>
              </a:spcAft>
              <a:buClr>
                <a:schemeClr val="dk1"/>
              </a:buClr>
              <a:buSzPts val="1100"/>
              <a:buFont typeface="Arial"/>
              <a:buNone/>
            </a:pPr>
            <a:r>
              <a:rPr lang="en-US" sz="1200" dirty="0">
                <a:latin typeface="Times New Roman"/>
                <a:ea typeface="Times New Roman"/>
                <a:cs typeface="Times New Roman"/>
                <a:sym typeface="Times New Roman"/>
              </a:rPr>
              <a:t>Images from </a:t>
            </a:r>
            <a:r>
              <a:rPr lang="en-US" sz="1200" u="sng" dirty="0">
                <a:solidFill>
                  <a:schemeClr val="hlink"/>
                </a:solidFill>
                <a:latin typeface="Times New Roman"/>
                <a:ea typeface="Times New Roman"/>
                <a:cs typeface="Times New Roman"/>
                <a:sym typeface="Times New Roman"/>
                <a:hlinkClick r:id="rId3"/>
              </a:rPr>
              <a:t>drjockers.com</a:t>
            </a:r>
            <a:r>
              <a:rPr lang="en-US" sz="1200" dirty="0">
                <a:latin typeface="Times New Roman"/>
                <a:ea typeface="Times New Roman"/>
                <a:cs typeface="Times New Roman"/>
                <a:sym typeface="Times New Roman"/>
              </a:rPr>
              <a:t>, </a:t>
            </a:r>
            <a:r>
              <a:rPr lang="en-US" sz="1200" u="sng" dirty="0">
                <a:solidFill>
                  <a:schemeClr val="hlink"/>
                </a:solidFill>
                <a:latin typeface="Times New Roman"/>
                <a:ea typeface="Times New Roman"/>
                <a:cs typeface="Times New Roman"/>
                <a:sym typeface="Times New Roman"/>
                <a:hlinkClick r:id="rId4"/>
              </a:rPr>
              <a:t>dreamstime.com</a:t>
            </a:r>
            <a:endParaRPr dirty="0">
              <a:latin typeface="Times New Roman"/>
              <a:ea typeface="Times New Roman"/>
              <a:cs typeface="Times New Roman"/>
              <a:sym typeface="Times New Roman"/>
            </a:endParaRPr>
          </a:p>
        </p:txBody>
      </p:sp>
      <p:sp>
        <p:nvSpPr>
          <p:cNvPr id="202" name="Google Shape;202;g8abb6060ea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d6389d3f4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Solicit student feedback or ask for a show of hands if they believe this is true.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Image from </a:t>
            </a:r>
            <a:r>
              <a:rPr lang="en-US" u="sng">
                <a:solidFill>
                  <a:schemeClr val="hlink"/>
                </a:solidFill>
                <a:latin typeface="Times New Roman"/>
                <a:ea typeface="Times New Roman"/>
                <a:cs typeface="Times New Roman"/>
                <a:sym typeface="Times New Roman"/>
                <a:hlinkClick r:id="rId3"/>
              </a:rPr>
              <a:t>ghr.nlm.nih.gov</a:t>
            </a:r>
            <a:endParaRPr>
              <a:solidFill>
                <a:schemeClr val="dk1"/>
              </a:solidFill>
              <a:latin typeface="Times New Roman"/>
              <a:ea typeface="Times New Roman"/>
              <a:cs typeface="Times New Roman"/>
              <a:sym typeface="Times New Roman"/>
            </a:endParaRPr>
          </a:p>
        </p:txBody>
      </p:sp>
      <p:sp>
        <p:nvSpPr>
          <p:cNvPr id="213" name="Google Shape;213;g8d6389d3f4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d6389d3f4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FF0000"/>
                </a:solidFill>
                <a:latin typeface="Calibri"/>
                <a:ea typeface="Calibri"/>
                <a:cs typeface="Calibri"/>
                <a:sym typeface="Calibri"/>
              </a:rPr>
              <a:t>False. </a:t>
            </a:r>
            <a:r>
              <a:rPr lang="en-US" sz="1200" dirty="0">
                <a:latin typeface="Calibri"/>
                <a:ea typeface="Calibri"/>
                <a:cs typeface="Calibri"/>
                <a:sym typeface="Calibri"/>
              </a:rPr>
              <a:t>Cancer is defined as the </a:t>
            </a:r>
            <a:r>
              <a:rPr lang="en-US" sz="1200" u="sng" dirty="0">
                <a:latin typeface="Calibri"/>
                <a:ea typeface="Calibri"/>
                <a:cs typeface="Calibri"/>
                <a:sym typeface="Calibri"/>
              </a:rPr>
              <a:t>uncontrolled</a:t>
            </a:r>
            <a:r>
              <a:rPr lang="en-US" sz="1200" dirty="0">
                <a:latin typeface="Calibri"/>
                <a:ea typeface="Calibri"/>
                <a:cs typeface="Calibri"/>
                <a:sym typeface="Calibri"/>
              </a:rPr>
              <a:t> growth of abnormal cells. </a:t>
            </a: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Image from</a:t>
            </a:r>
            <a:r>
              <a:rPr lang="en-US" sz="1200" u="none" dirty="0">
                <a:solidFill>
                  <a:srgbClr val="000000"/>
                </a:solidFill>
                <a:latin typeface="Calibri"/>
                <a:ea typeface="Calibri"/>
                <a:cs typeface="Calibri"/>
                <a:sym typeface="Calibri"/>
              </a:rPr>
              <a:t> </a:t>
            </a:r>
            <a:r>
              <a:rPr lang="en-US" sz="1200" u="sng" dirty="0">
                <a:solidFill>
                  <a:schemeClr val="hlink"/>
                </a:solidFill>
                <a:latin typeface="Calibri"/>
                <a:ea typeface="Calibri"/>
                <a:cs typeface="Calibri"/>
                <a:sym typeface="Calibri"/>
                <a:hlinkClick r:id="rId3"/>
              </a:rPr>
              <a:t>thestatesman.com</a:t>
            </a:r>
            <a:r>
              <a:rPr lang="en-US" sz="1200" dirty="0">
                <a:solidFill>
                  <a:srgbClr val="FF0000"/>
                </a:solidFill>
                <a:latin typeface="Calibri"/>
                <a:ea typeface="Calibri"/>
                <a:cs typeface="Calibri"/>
                <a:sym typeface="Calibri"/>
              </a:rPr>
              <a:t>		</a:t>
            </a:r>
            <a:endParaRPr dirty="0"/>
          </a:p>
        </p:txBody>
      </p:sp>
      <p:sp>
        <p:nvSpPr>
          <p:cNvPr id="221" name="Google Shape;221;g8d6389d3f4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d6389d3f4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Solicit student feedback or ask for a show of hands if they believe this is true. </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Image from </a:t>
            </a:r>
            <a:r>
              <a:rPr lang="en-US" u="sng">
                <a:solidFill>
                  <a:schemeClr val="hlink"/>
                </a:solidFill>
                <a:latin typeface="Times New Roman"/>
                <a:ea typeface="Times New Roman"/>
                <a:cs typeface="Times New Roman"/>
                <a:sym typeface="Times New Roman"/>
                <a:hlinkClick r:id="rId3"/>
              </a:rPr>
              <a:t>npr.org</a:t>
            </a:r>
            <a:endParaRPr>
              <a:solidFill>
                <a:schemeClr val="dk1"/>
              </a:solidFill>
            </a:endParaRPr>
          </a:p>
        </p:txBody>
      </p:sp>
      <p:sp>
        <p:nvSpPr>
          <p:cNvPr id="229" name="Google Shape;229;g8d6389d3f4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d6389d3f4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rgbClr val="FF0000"/>
                </a:solidFill>
                <a:latin typeface="Times New Roman"/>
                <a:ea typeface="Times New Roman"/>
                <a:cs typeface="Times New Roman"/>
                <a:sym typeface="Times New Roman"/>
              </a:rPr>
              <a:t>False.</a:t>
            </a:r>
            <a:r>
              <a:rPr lang="en-US" sz="1200">
                <a:solidFill>
                  <a:srgbClr val="FF0000"/>
                </a:solidFill>
                <a:latin typeface="Times New Roman"/>
                <a:ea typeface="Times New Roman"/>
                <a:cs typeface="Times New Roman"/>
                <a:sym typeface="Times New Roman"/>
              </a:rPr>
              <a:t> </a:t>
            </a:r>
            <a:r>
              <a:rPr lang="en-US" sz="1200">
                <a:latin typeface="Times New Roman"/>
                <a:ea typeface="Times New Roman"/>
                <a:cs typeface="Times New Roman"/>
                <a:sym typeface="Times New Roman"/>
              </a:rPr>
              <a:t>Doctors and their loved ones also get cancer and would benefit from a cure. If there were a cure for cancer sharing it would bring enormous positive publicity and probable financial gain.</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Image from</a:t>
            </a:r>
            <a:r>
              <a:rPr lang="en-US" sz="1200" u="sng">
                <a:solidFill>
                  <a:schemeClr val="hlink"/>
                </a:solidFill>
                <a:latin typeface="Times New Roman"/>
                <a:ea typeface="Times New Roman"/>
                <a:cs typeface="Times New Roman"/>
                <a:sym typeface="Times New Roman"/>
                <a:hlinkClick r:id="rId3"/>
              </a:rPr>
              <a:t> teregycoleman.com</a:t>
            </a:r>
            <a:endParaRPr>
              <a:latin typeface="Times New Roman"/>
              <a:ea typeface="Times New Roman"/>
              <a:cs typeface="Times New Roman"/>
              <a:sym typeface="Times New Roman"/>
            </a:endParaRPr>
          </a:p>
        </p:txBody>
      </p:sp>
      <p:sp>
        <p:nvSpPr>
          <p:cNvPr id="237" name="Google Shape;237;g8d6389d3f4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d6389d3f4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Solicit student feedback or ask for a show of hands if they believe this is true.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Image from </a:t>
            </a:r>
            <a:r>
              <a:rPr lang="en-US" u="sng">
                <a:solidFill>
                  <a:schemeClr val="hlink"/>
                </a:solidFill>
                <a:latin typeface="Times New Roman"/>
                <a:ea typeface="Times New Roman"/>
                <a:cs typeface="Times New Roman"/>
                <a:sym typeface="Times New Roman"/>
                <a:hlinkClick r:id="rId3"/>
              </a:rPr>
              <a:t>thoughtco.com</a:t>
            </a:r>
            <a:endParaRPr>
              <a:solidFill>
                <a:schemeClr val="dk1"/>
              </a:solidFill>
              <a:latin typeface="Times New Roman"/>
              <a:ea typeface="Times New Roman"/>
              <a:cs typeface="Times New Roman"/>
              <a:sym typeface="Times New Roman"/>
            </a:endParaRPr>
          </a:p>
        </p:txBody>
      </p:sp>
      <p:sp>
        <p:nvSpPr>
          <p:cNvPr id="245" name="Google Shape;245;g8d6389d3f4_0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d6389d3f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Here are some of the issues we are going to look at to see if they are true or not. Let’s go through these one by one. (This may have been shared with students as a handout to answer independently or in group work. It can also be presented during virtual class time.)</a:t>
            </a:r>
            <a:endParaRPr dirty="0"/>
          </a:p>
        </p:txBody>
      </p:sp>
      <p:sp>
        <p:nvSpPr>
          <p:cNvPr id="89" name="Google Shape;89;g8d6389d3f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d6389d3f4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a:solidFill>
                  <a:srgbClr val="FF0000"/>
                </a:solidFill>
                <a:latin typeface="Times New Roman"/>
                <a:ea typeface="Times New Roman"/>
                <a:cs typeface="Times New Roman"/>
                <a:sym typeface="Times New Roman"/>
              </a:rPr>
              <a:t>True.</a:t>
            </a:r>
            <a:r>
              <a:rPr lang="en-US" sz="1200">
                <a:latin typeface="Times New Roman"/>
                <a:ea typeface="Times New Roman"/>
                <a:cs typeface="Times New Roman"/>
                <a:sym typeface="Times New Roman"/>
              </a:rPr>
              <a:t> Cancer is a genetic disease caused by changes in genes that normally control the growth and death of cells. In the upcoming units we will be taking a closer look at the genetic basis of cancer, cancer risk factors and cancer disparities.</a:t>
            </a:r>
            <a:endParaRPr sz="12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200">
                <a:latin typeface="Times New Roman"/>
                <a:ea typeface="Times New Roman"/>
                <a:cs typeface="Times New Roman"/>
                <a:sym typeface="Times New Roman"/>
              </a:rPr>
              <a:t>Image from </a:t>
            </a:r>
            <a:r>
              <a:rPr lang="en-US" sz="1200" u="sng">
                <a:solidFill>
                  <a:schemeClr val="hlink"/>
                </a:solidFill>
                <a:latin typeface="Times New Roman"/>
                <a:ea typeface="Times New Roman"/>
                <a:cs typeface="Times New Roman"/>
                <a:sym typeface="Times New Roman"/>
                <a:hlinkClick r:id="rId3"/>
              </a:rPr>
              <a:t>melexgx.com</a:t>
            </a:r>
            <a:endParaRPr sz="1200">
              <a:latin typeface="Times New Roman"/>
              <a:ea typeface="Times New Roman"/>
              <a:cs typeface="Times New Roman"/>
              <a:sym typeface="Times New Roman"/>
            </a:endParaRPr>
          </a:p>
        </p:txBody>
      </p:sp>
      <p:sp>
        <p:nvSpPr>
          <p:cNvPr id="253" name="Google Shape;253;g8d6389d3f4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abb6060e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Solicit student feedback or ask for a show of hands if they believe this is true.</a:t>
            </a:r>
            <a:endParaRPr dirty="0">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r>
              <a:rPr lang="en-US" dirty="0">
                <a:latin typeface="Times New Roman"/>
                <a:ea typeface="Times New Roman"/>
                <a:cs typeface="Times New Roman"/>
                <a:sym typeface="Times New Roman"/>
              </a:rPr>
              <a:t>Image from </a:t>
            </a:r>
            <a:r>
              <a:rPr lang="en-US" u="sng" dirty="0">
                <a:solidFill>
                  <a:schemeClr val="hlink"/>
                </a:solidFill>
                <a:latin typeface="Times New Roman"/>
                <a:ea typeface="Times New Roman"/>
                <a:cs typeface="Times New Roman"/>
                <a:sym typeface="Times New Roman"/>
                <a:hlinkClick r:id="rId3"/>
              </a:rPr>
              <a:t>support.google.com</a:t>
            </a:r>
            <a:r>
              <a:rPr lang="en-US"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p:txBody>
      </p:sp>
      <p:sp>
        <p:nvSpPr>
          <p:cNvPr id="96" name="Google Shape;96;g8abb6060ea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d6389d3f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FF0000"/>
                </a:solidFill>
                <a:highlight>
                  <a:srgbClr val="FFFFFF"/>
                </a:highlight>
                <a:latin typeface="Calibri"/>
                <a:ea typeface="Calibri"/>
                <a:cs typeface="Calibri"/>
                <a:sym typeface="Calibri"/>
              </a:rPr>
              <a:t>False</a:t>
            </a:r>
            <a:r>
              <a:rPr lang="en-US" sz="1200" dirty="0">
                <a:solidFill>
                  <a:srgbClr val="FF0000"/>
                </a:solidFill>
                <a:highlight>
                  <a:srgbClr val="FFFFFF"/>
                </a:highlight>
                <a:latin typeface="Calibri"/>
                <a:ea typeface="Calibri"/>
                <a:cs typeface="Calibri"/>
                <a:sym typeface="Calibri"/>
              </a:rPr>
              <a:t>. </a:t>
            </a:r>
            <a:r>
              <a:rPr lang="en-US" sz="1200" dirty="0">
                <a:highlight>
                  <a:srgbClr val="FFFFFF"/>
                </a:highlight>
                <a:latin typeface="Calibri"/>
                <a:ea typeface="Calibri"/>
                <a:cs typeface="Calibri"/>
                <a:sym typeface="Calibri"/>
              </a:rPr>
              <a:t>According to annual statistics reporting from the American Cancer Society, the death rate from cancer in the US has declined steadily over the past 25 years. As of 2016, the cancer death rate for men and women combined had fallen 27% from its peak in 1991. This decline translates to about 1.5% per year and more than 2.6 million deaths avoided between 1991 and 2016.</a:t>
            </a:r>
            <a:r>
              <a:rPr lang="en-US" sz="1200" dirty="0">
                <a:solidFill>
                  <a:srgbClr val="FF0000"/>
                </a:solidFill>
                <a:highlight>
                  <a:srgbClr val="FFFFFF"/>
                </a:highlight>
                <a:latin typeface="Calibri"/>
                <a:ea typeface="Calibri"/>
                <a:cs typeface="Calibri"/>
                <a:sym typeface="Calibri"/>
              </a:rPr>
              <a:t> Although cancer diagnoses have increased, survival rates have increased at an even greater rate. </a:t>
            </a:r>
          </a:p>
          <a:p>
            <a:pPr marL="0" lvl="0" indent="0" algn="l" rtl="0">
              <a:spcBef>
                <a:spcPts val="0"/>
              </a:spcBef>
              <a:spcAft>
                <a:spcPts val="0"/>
              </a:spcAft>
              <a:buClr>
                <a:schemeClr val="dk1"/>
              </a:buClr>
              <a:buSzPts val="1100"/>
              <a:buFont typeface="Arial"/>
              <a:buNone/>
            </a:pPr>
            <a:r>
              <a:rPr lang="en-US" dirty="0">
                <a:solidFill>
                  <a:schemeClr val="dk1"/>
                </a:solidFill>
              </a:rPr>
              <a:t>Image from </a:t>
            </a:r>
            <a:r>
              <a:rPr lang="en-US" u="sng" dirty="0">
                <a:solidFill>
                  <a:schemeClr val="hlink"/>
                </a:solidFill>
                <a:hlinkClick r:id="rId3"/>
              </a:rPr>
              <a:t>al.com</a:t>
            </a:r>
            <a:endParaRPr dirty="0"/>
          </a:p>
        </p:txBody>
      </p:sp>
      <p:sp>
        <p:nvSpPr>
          <p:cNvPr id="105" name="Google Shape;105;g8d6389d3f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abb6060ea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Solicit student feedback or ask for a show of hands if they believe this is true.</a:t>
            </a:r>
            <a:endParaRPr dirty="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dirty="0">
                <a:solidFill>
                  <a:schemeClr val="dk1"/>
                </a:solidFill>
                <a:latin typeface="Times New Roman"/>
                <a:ea typeface="Times New Roman"/>
                <a:cs typeface="Times New Roman"/>
                <a:sym typeface="Times New Roman"/>
              </a:rPr>
              <a:t>Image from </a:t>
            </a:r>
            <a:r>
              <a:rPr lang="en-US" u="sng" dirty="0">
                <a:solidFill>
                  <a:schemeClr val="hlink"/>
                </a:solidFill>
                <a:latin typeface="Times New Roman"/>
                <a:ea typeface="Times New Roman"/>
                <a:cs typeface="Times New Roman"/>
                <a:sym typeface="Times New Roman"/>
                <a:hlinkClick r:id="rId3"/>
              </a:rPr>
              <a:t>cancerhealercenter.com</a:t>
            </a:r>
            <a:endParaRPr dirty="0">
              <a:solidFill>
                <a:schemeClr val="dk1"/>
              </a:solidFill>
              <a:latin typeface="Times New Roman"/>
              <a:ea typeface="Times New Roman"/>
              <a:cs typeface="Times New Roman"/>
              <a:sym typeface="Times New Roman"/>
            </a:endParaRPr>
          </a:p>
        </p:txBody>
      </p:sp>
      <p:sp>
        <p:nvSpPr>
          <p:cNvPr id="113" name="Google Shape;113;g8abb6060ea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d6389d3f4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FF0000"/>
                </a:solidFill>
                <a:latin typeface="Calibri"/>
                <a:ea typeface="Calibri"/>
                <a:cs typeface="Calibri"/>
                <a:sym typeface="Calibri"/>
              </a:rPr>
              <a:t>False</a:t>
            </a:r>
            <a:r>
              <a:rPr lang="en-US" sz="1200" dirty="0">
                <a:solidFill>
                  <a:srgbClr val="FF0000"/>
                </a:solidFill>
                <a:latin typeface="Calibri"/>
                <a:ea typeface="Calibri"/>
                <a:cs typeface="Calibri"/>
                <a:sym typeface="Calibri"/>
              </a:rPr>
              <a:t>.</a:t>
            </a:r>
            <a:r>
              <a:rPr lang="en-US" sz="1200" dirty="0">
                <a:latin typeface="Calibri"/>
                <a:ea typeface="Calibri"/>
                <a:cs typeface="Calibri"/>
                <a:sym typeface="Calibri"/>
              </a:rPr>
              <a:t> You cannot "catch” cancer. Cancer does not spread from one person to another.</a:t>
            </a:r>
            <a:r>
              <a:rPr lang="en-US" sz="1200" dirty="0">
                <a:solidFill>
                  <a:srgbClr val="FF0000"/>
                </a:solidFill>
                <a:latin typeface="Calibri"/>
                <a:ea typeface="Calibri"/>
                <a:cs typeface="Calibri"/>
                <a:sym typeface="Calibri"/>
              </a:rPr>
              <a:t> However, certain contagious viruses such as HPV or hepatitis, or bacteria such as </a:t>
            </a:r>
            <a:r>
              <a:rPr lang="en-US" sz="1200" i="1" dirty="0">
                <a:solidFill>
                  <a:srgbClr val="FF0000"/>
                </a:solidFill>
                <a:latin typeface="Calibri"/>
                <a:ea typeface="Calibri"/>
                <a:cs typeface="Calibri"/>
                <a:sym typeface="Calibri"/>
              </a:rPr>
              <a:t>helicobacter pylori, </a:t>
            </a:r>
            <a:r>
              <a:rPr lang="en-US" sz="1200" dirty="0">
                <a:solidFill>
                  <a:srgbClr val="FF0000"/>
                </a:solidFill>
                <a:latin typeface="Calibri"/>
                <a:ea typeface="Calibri"/>
                <a:cs typeface="Calibri"/>
                <a:sym typeface="Calibri"/>
              </a:rPr>
              <a:t>can cause diseases that increase your</a:t>
            </a:r>
            <a:r>
              <a:rPr lang="en-US" sz="1200" i="1" dirty="0">
                <a:solidFill>
                  <a:srgbClr val="FF0000"/>
                </a:solidFill>
                <a:latin typeface="Calibri"/>
                <a:ea typeface="Calibri"/>
                <a:cs typeface="Calibri"/>
                <a:sym typeface="Calibri"/>
              </a:rPr>
              <a:t> risk</a:t>
            </a:r>
            <a:r>
              <a:rPr lang="en-US" sz="1200" dirty="0">
                <a:solidFill>
                  <a:srgbClr val="FF0000"/>
                </a:solidFill>
                <a:latin typeface="Calibri"/>
                <a:ea typeface="Calibri"/>
                <a:cs typeface="Calibri"/>
                <a:sym typeface="Calibri"/>
              </a:rPr>
              <a:t> of developing cancer.</a:t>
            </a:r>
            <a:endParaRPr sz="1200" dirty="0">
              <a:solidFill>
                <a:srgbClr val="FF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Times New Roman"/>
                <a:ea typeface="Times New Roman"/>
                <a:cs typeface="Times New Roman"/>
                <a:sym typeface="Times New Roman"/>
              </a:rPr>
              <a:t>Images from: </a:t>
            </a:r>
            <a:r>
              <a:rPr lang="en-US" sz="1200" dirty="0">
                <a:highlight>
                  <a:srgbClr val="FFFFFF"/>
                </a:highlight>
                <a:uFill>
                  <a:noFill/>
                </a:uFill>
                <a:latin typeface="Times New Roman"/>
                <a:ea typeface="Times New Roman"/>
                <a:cs typeface="Times New Roman"/>
                <a:sym typeface="Times New Roman"/>
                <a:hlinkClick r:id="rId3"/>
              </a:rPr>
              <a:t>i2-prod.coventrytelegraph.net</a:t>
            </a:r>
            <a:r>
              <a:rPr lang="en-US" sz="1200" dirty="0">
                <a:latin typeface="Times New Roman"/>
                <a:ea typeface="Times New Roman"/>
                <a:cs typeface="Times New Roman"/>
                <a:sym typeface="Times New Roman"/>
              </a:rPr>
              <a:t> and </a:t>
            </a:r>
            <a:r>
              <a:rPr lang="en-US" sz="1200" dirty="0">
                <a:highlight>
                  <a:srgbClr val="FFFFFF"/>
                </a:highlight>
                <a:uFill>
                  <a:noFill/>
                </a:uFill>
                <a:latin typeface="Times New Roman"/>
                <a:ea typeface="Times New Roman"/>
                <a:cs typeface="Times New Roman"/>
                <a:sym typeface="Times New Roman"/>
                <a:hlinkClick r:id="rId4"/>
              </a:rPr>
              <a:t>post.healthline.com</a:t>
            </a:r>
            <a:endParaRPr sz="1200" dirty="0">
              <a:latin typeface="Times New Roman"/>
              <a:ea typeface="Times New Roman"/>
              <a:cs typeface="Times New Roman"/>
              <a:sym typeface="Times New Roman"/>
            </a:endParaRPr>
          </a:p>
        </p:txBody>
      </p:sp>
      <p:sp>
        <p:nvSpPr>
          <p:cNvPr id="122" name="Google Shape;122;g8d6389d3f4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abb6060ea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Solicit student feedback or ask for a show of hands if they believe this is true. Image from:</a:t>
            </a:r>
            <a:r>
              <a:rPr lang="en-US" sz="900">
                <a:solidFill>
                  <a:schemeClr val="dk1"/>
                </a:solidFill>
                <a:highlight>
                  <a:srgbClr val="FFFFFF"/>
                </a:highlight>
                <a:latin typeface="Roboto"/>
                <a:ea typeface="Roboto"/>
                <a:cs typeface="Roboto"/>
                <a:sym typeface="Roboto"/>
              </a:rPr>
              <a:t> </a:t>
            </a:r>
            <a:r>
              <a:rPr lang="en-US" sz="900" u="sng">
                <a:solidFill>
                  <a:schemeClr val="hlink"/>
                </a:solidFill>
                <a:highlight>
                  <a:srgbClr val="FFFFFF"/>
                </a:highlight>
                <a:latin typeface="Roboto"/>
                <a:ea typeface="Roboto"/>
                <a:cs typeface="Roboto"/>
                <a:sym typeface="Roboto"/>
                <a:hlinkClick r:id="rId3"/>
              </a:rPr>
              <a:t>meatmastersms.com</a:t>
            </a:r>
            <a:endParaRPr>
              <a:solidFill>
                <a:schemeClr val="dk1"/>
              </a:solidFill>
              <a:latin typeface="Times New Roman"/>
              <a:ea typeface="Times New Roman"/>
              <a:cs typeface="Times New Roman"/>
              <a:sym typeface="Times New Roman"/>
            </a:endParaRPr>
          </a:p>
        </p:txBody>
      </p:sp>
      <p:sp>
        <p:nvSpPr>
          <p:cNvPr id="133" name="Google Shape;133;g8abb6060ea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d6389d3f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b="1" dirty="0">
                <a:solidFill>
                  <a:srgbClr val="FF0000"/>
                </a:solidFill>
                <a:highlight>
                  <a:srgbClr val="FFFFFF"/>
                </a:highlight>
                <a:latin typeface="Times New Roman"/>
                <a:ea typeface="Times New Roman"/>
                <a:cs typeface="Times New Roman"/>
                <a:sym typeface="Times New Roman"/>
              </a:rPr>
              <a:t>True</a:t>
            </a:r>
            <a:r>
              <a:rPr lang="en-US" sz="1200" dirty="0">
                <a:solidFill>
                  <a:srgbClr val="FF0000"/>
                </a:solidFill>
                <a:highlight>
                  <a:srgbClr val="FFFFFF"/>
                </a:highlight>
                <a:latin typeface="Times New Roman"/>
                <a:ea typeface="Times New Roman"/>
                <a:cs typeface="Times New Roman"/>
                <a:sym typeface="Times New Roman"/>
              </a:rPr>
              <a:t>. </a:t>
            </a:r>
            <a:r>
              <a:rPr lang="en-US" sz="1200" dirty="0">
                <a:highlight>
                  <a:srgbClr val="FFFFFF"/>
                </a:highlight>
                <a:latin typeface="Times New Roman"/>
                <a:ea typeface="Times New Roman"/>
                <a:cs typeface="Times New Roman"/>
                <a:sym typeface="Times New Roman"/>
              </a:rPr>
              <a:t>Research shows that eating processed meats like bacon and cold cuts can increase your chances for stomach and colorectal cancer.</a:t>
            </a:r>
            <a:r>
              <a:rPr lang="en-US" sz="1200" dirty="0">
                <a:latin typeface="Times New Roman"/>
                <a:ea typeface="Times New Roman"/>
                <a:cs typeface="Times New Roman"/>
                <a:sym typeface="Times New Roman"/>
              </a:rPr>
              <a:t> </a:t>
            </a:r>
            <a:r>
              <a:rPr lang="en-US" sz="1200" dirty="0">
                <a:highlight>
                  <a:srgbClr val="FFFFFF"/>
                </a:highlight>
                <a:latin typeface="Times New Roman"/>
                <a:ea typeface="Times New Roman"/>
                <a:cs typeface="Times New Roman"/>
                <a:sym typeface="Times New Roman"/>
              </a:rPr>
              <a:t>Processed meat includes hot dogs, ham, bacon, sausage, and some deli meats. It refers to meat that has been treated in some way to preserve or flavor it. Processes include salting, curing, fermenting, and smoking.</a:t>
            </a:r>
            <a:r>
              <a:rPr lang="en-US" sz="1200" dirty="0">
                <a:solidFill>
                  <a:srgbClr val="FF0000"/>
                </a:solidFill>
                <a:highlight>
                  <a:srgbClr val="FFFFFF"/>
                </a:highlight>
                <a:latin typeface="Times New Roman"/>
                <a:ea typeface="Times New Roman"/>
                <a:cs typeface="Times New Roman"/>
                <a:sym typeface="Times New Roman"/>
              </a:rPr>
              <a:t> Consuming these products does not mean you will get cancer, but it does increase your overall risk of getting it. </a:t>
            </a:r>
          </a:p>
          <a:p>
            <a:pPr marL="0" lvl="0" indent="0" algn="l" rtl="0">
              <a:spcBef>
                <a:spcPts val="0"/>
              </a:spcBef>
              <a:spcAft>
                <a:spcPts val="0"/>
              </a:spcAft>
              <a:buClr>
                <a:schemeClr val="dk1"/>
              </a:buClr>
              <a:buSzPts val="1100"/>
              <a:buFont typeface="Arial"/>
              <a:buNone/>
            </a:pPr>
            <a:r>
              <a:rPr lang="en-US" sz="1200" dirty="0">
                <a:solidFill>
                  <a:srgbClr val="FF0000"/>
                </a:solidFill>
                <a:highlight>
                  <a:srgbClr val="FFFFFF"/>
                </a:highlight>
                <a:latin typeface="Times New Roman"/>
                <a:ea typeface="Times New Roman"/>
                <a:cs typeface="Times New Roman"/>
                <a:sym typeface="Times New Roman"/>
              </a:rPr>
              <a:t>Image from </a:t>
            </a:r>
            <a:r>
              <a:rPr lang="en-US" sz="1200" u="sng" dirty="0">
                <a:solidFill>
                  <a:schemeClr val="hlink"/>
                </a:solidFill>
                <a:highlight>
                  <a:srgbClr val="FFFFFF"/>
                </a:highlight>
                <a:latin typeface="Times New Roman"/>
                <a:ea typeface="Times New Roman"/>
                <a:cs typeface="Times New Roman"/>
                <a:sym typeface="Times New Roman"/>
                <a:hlinkClick r:id="rId3"/>
              </a:rPr>
              <a:t>drcarney.com</a:t>
            </a:r>
            <a:endParaRPr sz="1200" dirty="0">
              <a:highlight>
                <a:srgbClr val="FFFFFF"/>
              </a:highlight>
              <a:latin typeface="Times New Roman"/>
              <a:ea typeface="Times New Roman"/>
              <a:cs typeface="Times New Roman"/>
              <a:sym typeface="Times New Roman"/>
            </a:endParaRPr>
          </a:p>
        </p:txBody>
      </p:sp>
      <p:sp>
        <p:nvSpPr>
          <p:cNvPr id="146" name="Google Shape;146;g8d6389d3f4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abb6060ea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Solicit student feedback or ask for a show of hands if they believe this is true.</a:t>
            </a:r>
            <a:endParaRPr>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a:solidFill>
                  <a:schemeClr val="dk1"/>
                </a:solidFill>
                <a:latin typeface="Times New Roman"/>
                <a:ea typeface="Times New Roman"/>
                <a:cs typeface="Times New Roman"/>
                <a:sym typeface="Times New Roman"/>
              </a:rPr>
              <a:t>Image from </a:t>
            </a:r>
            <a:r>
              <a:rPr lang="en-US" sz="1200">
                <a:solidFill>
                  <a:srgbClr val="2962FF"/>
                </a:solidFill>
                <a:highlight>
                  <a:srgbClr val="FFFFFF"/>
                </a:highlight>
                <a:uFill>
                  <a:noFill/>
                </a:uFill>
                <a:latin typeface="Times New Roman"/>
                <a:ea typeface="Times New Roman"/>
                <a:cs typeface="Times New Roman"/>
                <a:sym typeface="Times New Roman"/>
                <a:hlinkClick r:id="rId3"/>
              </a:rPr>
              <a:t>cdn.mos.cms.futurecdn.net</a:t>
            </a:r>
            <a:endParaRPr>
              <a:solidFill>
                <a:schemeClr val="dk1"/>
              </a:solidFill>
              <a:latin typeface="Times New Roman"/>
              <a:ea typeface="Times New Roman"/>
              <a:cs typeface="Times New Roman"/>
              <a:sym typeface="Times New Roman"/>
            </a:endParaRPr>
          </a:p>
        </p:txBody>
      </p:sp>
      <p:sp>
        <p:nvSpPr>
          <p:cNvPr id="155" name="Google Shape;155;g8abb6060ea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alpha val="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8"/>
            <a:ext cx="8229600" cy="74840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85" name="Google Shape;85;p13"/>
          <p:cNvSpPr txBox="1">
            <a:spLocks noGrp="1"/>
          </p:cNvSpPr>
          <p:nvPr>
            <p:ph type="body" idx="1"/>
          </p:nvPr>
        </p:nvSpPr>
        <p:spPr>
          <a:xfrm>
            <a:off x="445163" y="424500"/>
            <a:ext cx="8229600" cy="50469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6000" b="1">
                <a:solidFill>
                  <a:srgbClr val="38761D"/>
                </a:solidFill>
              </a:rPr>
              <a:t>Cancer: Myths and Misconceptions</a:t>
            </a:r>
            <a:endParaRPr sz="6000" b="1">
              <a:solidFill>
                <a:srgbClr val="38761D"/>
              </a:solidFill>
            </a:endParaRPr>
          </a:p>
          <a:p>
            <a:pPr marL="342900" lvl="0" indent="0" algn="ctr" rtl="0">
              <a:lnSpc>
                <a:spcPct val="100000"/>
              </a:lnSpc>
              <a:spcBef>
                <a:spcPts val="0"/>
              </a:spcBef>
              <a:spcAft>
                <a:spcPts val="0"/>
              </a:spcAft>
              <a:buSzPts val="1800"/>
              <a:buNone/>
            </a:pPr>
            <a:endParaRPr sz="4800"/>
          </a:p>
          <a:p>
            <a:pPr marL="342900" lvl="0" indent="0" algn="ctr" rtl="0">
              <a:lnSpc>
                <a:spcPct val="100000"/>
              </a:lnSpc>
              <a:spcBef>
                <a:spcPts val="0"/>
              </a:spcBef>
              <a:spcAft>
                <a:spcPts val="0"/>
              </a:spcAft>
              <a:buSzPts val="1800"/>
              <a:buNone/>
            </a:pPr>
            <a:r>
              <a:rPr lang="en-US" sz="6000"/>
              <a:t>What do you believe?</a:t>
            </a:r>
            <a:endParaRPr sz="6000"/>
          </a:p>
        </p:txBody>
      </p:sp>
      <p:pic>
        <p:nvPicPr>
          <p:cNvPr id="86" name="Google Shape;86;p13"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67" name="Google Shape;167;p22"/>
          <p:cNvSpPr txBox="1">
            <a:spLocks noGrp="1"/>
          </p:cNvSpPr>
          <p:nvPr>
            <p:ph type="body" idx="1"/>
          </p:nvPr>
        </p:nvSpPr>
        <p:spPr>
          <a:xfrm>
            <a:off x="94776" y="183550"/>
            <a:ext cx="8915700" cy="531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r>
              <a:rPr lang="en-US" sz="6000" b="1">
                <a:solidFill>
                  <a:srgbClr val="38761D"/>
                </a:solidFill>
              </a:rPr>
              <a:t>True</a:t>
            </a:r>
            <a:endParaRPr sz="6000"/>
          </a:p>
        </p:txBody>
      </p:sp>
      <p:pic>
        <p:nvPicPr>
          <p:cNvPr id="168" name="Google Shape;168;p22"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169" name="Google Shape;169;p22"/>
          <p:cNvPicPr preferRelativeResize="0"/>
          <p:nvPr/>
        </p:nvPicPr>
        <p:blipFill>
          <a:blip r:embed="rId4">
            <a:alphaModFix/>
          </a:blip>
          <a:stretch>
            <a:fillRect/>
          </a:stretch>
        </p:blipFill>
        <p:spPr>
          <a:xfrm>
            <a:off x="1922875" y="1852150"/>
            <a:ext cx="5637750" cy="343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75" name="Google Shape;175;p23"/>
          <p:cNvSpPr txBox="1">
            <a:spLocks noGrp="1"/>
          </p:cNvSpPr>
          <p:nvPr>
            <p:ph type="body" idx="1"/>
          </p:nvPr>
        </p:nvSpPr>
        <p:spPr>
          <a:xfrm>
            <a:off x="445175" y="405650"/>
            <a:ext cx="8229600" cy="558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6000" b="1">
                <a:solidFill>
                  <a:srgbClr val="38761D"/>
                </a:solidFill>
              </a:rPr>
              <a:t>Cancer: True or False?</a:t>
            </a:r>
            <a:endParaRPr sz="6000" b="1">
              <a:solidFill>
                <a:srgbClr val="38761D"/>
              </a:solidFill>
            </a:endParaRPr>
          </a:p>
          <a:p>
            <a:pPr marL="0" lvl="0" indent="0" algn="ctr" rtl="0">
              <a:lnSpc>
                <a:spcPct val="100000"/>
              </a:lnSpc>
              <a:spcBef>
                <a:spcPts val="0"/>
              </a:spcBef>
              <a:spcAft>
                <a:spcPts val="0"/>
              </a:spcAft>
              <a:buSzPts val="1800"/>
              <a:buNone/>
            </a:pPr>
            <a:endParaRPr sz="2400" b="1">
              <a:solidFill>
                <a:srgbClr val="38761D"/>
              </a:solidFill>
            </a:endParaRPr>
          </a:p>
          <a:p>
            <a:pPr marL="0" lvl="0" indent="0" algn="ctr" rtl="0">
              <a:lnSpc>
                <a:spcPct val="100000"/>
              </a:lnSpc>
              <a:spcBef>
                <a:spcPts val="0"/>
              </a:spcBef>
              <a:spcAft>
                <a:spcPts val="0"/>
              </a:spcAft>
              <a:buSzPts val="1800"/>
              <a:buNone/>
            </a:pPr>
            <a:r>
              <a:rPr lang="en-US" sz="3400" b="1"/>
              <a:t>Unhealthy lifestyle choices when you are young don’t affect your chances of 		</a:t>
            </a:r>
            <a:endParaRPr sz="3400" b="1"/>
          </a:p>
          <a:p>
            <a:pPr marL="0" lvl="0" indent="0" algn="ctr" rtl="0">
              <a:spcBef>
                <a:spcPts val="0"/>
              </a:spcBef>
              <a:spcAft>
                <a:spcPts val="800"/>
              </a:spcAft>
              <a:buClr>
                <a:schemeClr val="dk1"/>
              </a:buClr>
              <a:buSzPts val="1100"/>
              <a:buFont typeface="Arial"/>
              <a:buNone/>
            </a:pPr>
            <a:r>
              <a:rPr lang="en-US" sz="3400" b="1"/>
              <a:t>  getting cancer when you are older.	</a:t>
            </a:r>
            <a:endParaRPr sz="3400" b="1">
              <a:solidFill>
                <a:srgbClr val="38761D"/>
              </a:solidFill>
            </a:endParaRPr>
          </a:p>
        </p:txBody>
      </p:sp>
      <p:pic>
        <p:nvPicPr>
          <p:cNvPr id="176" name="Google Shape;176;p23"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177" name="Google Shape;177;p23"/>
          <p:cNvSpPr txBox="1"/>
          <p:nvPr/>
        </p:nvSpPr>
        <p:spPr>
          <a:xfrm>
            <a:off x="2920075" y="4121475"/>
            <a:ext cx="3537300" cy="130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78" name="Google Shape;178;p23"/>
          <p:cNvPicPr preferRelativeResize="0"/>
          <p:nvPr/>
        </p:nvPicPr>
        <p:blipFill>
          <a:blip r:embed="rId4">
            <a:alphaModFix/>
          </a:blip>
          <a:stretch>
            <a:fillRect/>
          </a:stretch>
        </p:blipFill>
        <p:spPr>
          <a:xfrm>
            <a:off x="2920075" y="3954625"/>
            <a:ext cx="2995400" cy="19933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84" name="Google Shape;184;p24"/>
          <p:cNvSpPr txBox="1">
            <a:spLocks noGrp="1"/>
          </p:cNvSpPr>
          <p:nvPr>
            <p:ph type="body" idx="1"/>
          </p:nvPr>
        </p:nvSpPr>
        <p:spPr>
          <a:xfrm>
            <a:off x="445150" y="455725"/>
            <a:ext cx="8229600" cy="5046900"/>
          </a:xfrm>
          <a:prstGeom prst="rect">
            <a:avLst/>
          </a:prstGeom>
          <a:noFill/>
          <a:ln>
            <a:noFill/>
          </a:ln>
        </p:spPr>
        <p:txBody>
          <a:bodyPr spcFirstLastPara="1" wrap="square" lIns="91425" tIns="45700" rIns="91425" bIns="45700" anchor="t" anchorCtr="0">
            <a:noAutofit/>
          </a:bodyPr>
          <a:lstStyle/>
          <a:p>
            <a:pPr marL="342900" lvl="0" indent="0" algn="l" rtl="0">
              <a:lnSpc>
                <a:spcPct val="100000"/>
              </a:lnSpc>
              <a:spcBef>
                <a:spcPts val="0"/>
              </a:spcBef>
              <a:spcAft>
                <a:spcPts val="0"/>
              </a:spcAft>
              <a:buSzPts val="1800"/>
              <a:buNone/>
            </a:pPr>
            <a:r>
              <a:rPr lang="en-US" sz="9600" b="1">
                <a:solidFill>
                  <a:srgbClr val="38761D"/>
                </a:solidFill>
              </a:rPr>
              <a:t>False</a:t>
            </a:r>
            <a:endParaRPr sz="9600" b="1">
              <a:solidFill>
                <a:srgbClr val="38761D"/>
              </a:solidFill>
            </a:endParaRPr>
          </a:p>
          <a:p>
            <a:pPr marL="342900" lvl="0" indent="0" algn="l" rtl="0">
              <a:lnSpc>
                <a:spcPct val="100000"/>
              </a:lnSpc>
              <a:spcBef>
                <a:spcPts val="0"/>
              </a:spcBef>
              <a:spcAft>
                <a:spcPts val="0"/>
              </a:spcAft>
              <a:buSzPts val="1800"/>
              <a:buNone/>
            </a:pPr>
            <a:endParaRPr sz="6000" b="1">
              <a:solidFill>
                <a:srgbClr val="38761D"/>
              </a:solidFill>
            </a:endParaRPr>
          </a:p>
        </p:txBody>
      </p:sp>
      <p:pic>
        <p:nvPicPr>
          <p:cNvPr id="185" name="Google Shape;185;p24"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186" name="Google Shape;186;p24"/>
          <p:cNvPicPr preferRelativeResize="0"/>
          <p:nvPr/>
        </p:nvPicPr>
        <p:blipFill>
          <a:blip r:embed="rId4">
            <a:alphaModFix/>
          </a:blip>
          <a:stretch>
            <a:fillRect/>
          </a:stretch>
        </p:blipFill>
        <p:spPr>
          <a:xfrm>
            <a:off x="5339575" y="3520225"/>
            <a:ext cx="3561450" cy="2369975"/>
          </a:xfrm>
          <a:prstGeom prst="rect">
            <a:avLst/>
          </a:prstGeom>
          <a:noFill/>
          <a:ln>
            <a:noFill/>
          </a:ln>
        </p:spPr>
      </p:pic>
      <p:sp>
        <p:nvSpPr>
          <p:cNvPr id="187" name="Google Shape;187;p24"/>
          <p:cNvSpPr txBox="1"/>
          <p:nvPr/>
        </p:nvSpPr>
        <p:spPr>
          <a:xfrm>
            <a:off x="4622050" y="1685300"/>
            <a:ext cx="2619300" cy="278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88" name="Google Shape;188;p24"/>
          <p:cNvPicPr preferRelativeResize="0"/>
          <p:nvPr/>
        </p:nvPicPr>
        <p:blipFill rotWithShape="1">
          <a:blip r:embed="rId5">
            <a:alphaModFix/>
          </a:blip>
          <a:srcRect l="-6190" t="-16495"/>
          <a:stretch/>
        </p:blipFill>
        <p:spPr>
          <a:xfrm>
            <a:off x="445150" y="2240162"/>
            <a:ext cx="3912550" cy="2928089"/>
          </a:xfrm>
          <a:prstGeom prst="rect">
            <a:avLst/>
          </a:prstGeom>
          <a:noFill/>
          <a:ln>
            <a:noFill/>
          </a:ln>
        </p:spPr>
      </p:pic>
      <p:sp>
        <p:nvSpPr>
          <p:cNvPr id="189" name="Google Shape;189;p24"/>
          <p:cNvSpPr txBox="1"/>
          <p:nvPr/>
        </p:nvSpPr>
        <p:spPr>
          <a:xfrm>
            <a:off x="4822300" y="1334900"/>
            <a:ext cx="1167900" cy="7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90" name="Google Shape;190;p24"/>
          <p:cNvPicPr preferRelativeResize="0"/>
          <p:nvPr/>
        </p:nvPicPr>
        <p:blipFill>
          <a:blip r:embed="rId6">
            <a:alphaModFix/>
          </a:blip>
          <a:stretch>
            <a:fillRect/>
          </a:stretch>
        </p:blipFill>
        <p:spPr>
          <a:xfrm>
            <a:off x="6140449" y="164273"/>
            <a:ext cx="2246000" cy="2705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96" name="Google Shape;196;p25"/>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6000" b="1">
                <a:solidFill>
                  <a:srgbClr val="38761D"/>
                </a:solidFill>
              </a:rPr>
              <a:t>Cancer: True or False?</a:t>
            </a:r>
            <a:endParaRPr sz="6000" b="1">
              <a:solidFill>
                <a:srgbClr val="38761D"/>
              </a:solidFill>
            </a:endParaRPr>
          </a:p>
          <a:p>
            <a:pPr marL="342900" lvl="0" indent="0" algn="ctr" rtl="0">
              <a:lnSpc>
                <a:spcPct val="100000"/>
              </a:lnSpc>
              <a:spcBef>
                <a:spcPts val="0"/>
              </a:spcBef>
              <a:spcAft>
                <a:spcPts val="0"/>
              </a:spcAft>
              <a:buSzPts val="1800"/>
              <a:buNone/>
            </a:pPr>
            <a:endParaRPr sz="6000" b="1">
              <a:solidFill>
                <a:srgbClr val="38761D"/>
              </a:solidFill>
            </a:endParaRPr>
          </a:p>
          <a:p>
            <a:pPr marL="0" lvl="0" indent="0" algn="ctr" rtl="0">
              <a:lnSpc>
                <a:spcPct val="107916"/>
              </a:lnSpc>
              <a:spcBef>
                <a:spcPts val="0"/>
              </a:spcBef>
              <a:spcAft>
                <a:spcPts val="800"/>
              </a:spcAft>
              <a:buClr>
                <a:schemeClr val="dk1"/>
              </a:buClr>
              <a:buSzPts val="1100"/>
              <a:buFont typeface="Arial"/>
              <a:buNone/>
            </a:pPr>
            <a:r>
              <a:rPr lang="en-US" sz="4800"/>
              <a:t>Cancer cells can grow forever.</a:t>
            </a:r>
            <a:r>
              <a:rPr lang="en-US" sz="3600"/>
              <a:t>	</a:t>
            </a:r>
            <a:r>
              <a:rPr lang="en-US" sz="1100"/>
              <a:t>	</a:t>
            </a:r>
            <a:endParaRPr sz="6000" b="1">
              <a:solidFill>
                <a:srgbClr val="38761D"/>
              </a:solidFill>
            </a:endParaRPr>
          </a:p>
        </p:txBody>
      </p:sp>
      <p:pic>
        <p:nvPicPr>
          <p:cNvPr id="197" name="Google Shape;197;p25"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198" name="Google Shape;198;p25"/>
          <p:cNvSpPr txBox="1"/>
          <p:nvPr/>
        </p:nvSpPr>
        <p:spPr>
          <a:xfrm>
            <a:off x="3353900" y="3787750"/>
            <a:ext cx="2586300" cy="13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99" name="Google Shape;199;p25"/>
          <p:cNvPicPr preferRelativeResize="0"/>
          <p:nvPr/>
        </p:nvPicPr>
        <p:blipFill>
          <a:blip r:embed="rId4">
            <a:alphaModFix/>
          </a:blip>
          <a:stretch>
            <a:fillRect/>
          </a:stretch>
        </p:blipFill>
        <p:spPr>
          <a:xfrm>
            <a:off x="2826550" y="3663900"/>
            <a:ext cx="3641001" cy="2427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05" name="Google Shape;205;p26"/>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7200" b="1">
                <a:solidFill>
                  <a:srgbClr val="38761D"/>
                </a:solidFill>
              </a:rPr>
              <a:t>True </a:t>
            </a:r>
            <a:endParaRPr sz="7200" b="1">
              <a:solidFill>
                <a:srgbClr val="38761D"/>
              </a:solidFill>
            </a:endParaRPr>
          </a:p>
          <a:p>
            <a:pPr marL="342900" lvl="0" indent="0" algn="ctr" rtl="0">
              <a:lnSpc>
                <a:spcPct val="100000"/>
              </a:lnSpc>
              <a:spcBef>
                <a:spcPts val="0"/>
              </a:spcBef>
              <a:spcAft>
                <a:spcPts val="0"/>
              </a:spcAft>
              <a:buSzPts val="1800"/>
              <a:buNone/>
            </a:pPr>
            <a:endParaRPr sz="3900" b="1">
              <a:solidFill>
                <a:srgbClr val="38761D"/>
              </a:solidFill>
            </a:endParaRPr>
          </a:p>
          <a:p>
            <a:pPr marL="342900" lvl="0" indent="0" algn="ctr" rtl="0">
              <a:lnSpc>
                <a:spcPct val="100000"/>
              </a:lnSpc>
              <a:spcBef>
                <a:spcPts val="0"/>
              </a:spcBef>
              <a:spcAft>
                <a:spcPts val="0"/>
              </a:spcAft>
              <a:buSzPts val="1800"/>
              <a:buNone/>
            </a:pPr>
            <a:endParaRPr sz="6000" b="1">
              <a:solidFill>
                <a:srgbClr val="38761D"/>
              </a:solidFill>
            </a:endParaRPr>
          </a:p>
          <a:p>
            <a:pPr marL="0" lvl="0" indent="0" algn="ctr" rtl="0">
              <a:lnSpc>
                <a:spcPct val="107916"/>
              </a:lnSpc>
              <a:spcBef>
                <a:spcPts val="0"/>
              </a:spcBef>
              <a:spcAft>
                <a:spcPts val="800"/>
              </a:spcAft>
              <a:buClr>
                <a:schemeClr val="dk1"/>
              </a:buClr>
              <a:buSzPts val="1100"/>
              <a:buFont typeface="Arial"/>
              <a:buNone/>
            </a:pPr>
            <a:endParaRPr sz="6000" b="1">
              <a:solidFill>
                <a:srgbClr val="38761D"/>
              </a:solidFill>
            </a:endParaRPr>
          </a:p>
        </p:txBody>
      </p:sp>
      <p:pic>
        <p:nvPicPr>
          <p:cNvPr id="206" name="Google Shape;206;p26"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207" name="Google Shape;207;p26"/>
          <p:cNvSpPr txBox="1"/>
          <p:nvPr/>
        </p:nvSpPr>
        <p:spPr>
          <a:xfrm>
            <a:off x="1551800" y="1785400"/>
            <a:ext cx="6374100" cy="39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08" name="Google Shape;208;p26"/>
          <p:cNvPicPr preferRelativeResize="0"/>
          <p:nvPr/>
        </p:nvPicPr>
        <p:blipFill>
          <a:blip r:embed="rId4">
            <a:alphaModFix/>
          </a:blip>
          <a:stretch>
            <a:fillRect/>
          </a:stretch>
        </p:blipFill>
        <p:spPr>
          <a:xfrm>
            <a:off x="817625" y="2228350"/>
            <a:ext cx="3871175" cy="2465975"/>
          </a:xfrm>
          <a:prstGeom prst="rect">
            <a:avLst/>
          </a:prstGeom>
          <a:noFill/>
          <a:ln>
            <a:noFill/>
          </a:ln>
        </p:spPr>
      </p:pic>
      <p:sp>
        <p:nvSpPr>
          <p:cNvPr id="209" name="Google Shape;209;p26"/>
          <p:cNvSpPr txBox="1"/>
          <p:nvPr/>
        </p:nvSpPr>
        <p:spPr>
          <a:xfrm>
            <a:off x="7275150" y="5105950"/>
            <a:ext cx="17520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210" name="Google Shape;210;p26"/>
          <p:cNvPicPr preferRelativeResize="0"/>
          <p:nvPr/>
        </p:nvPicPr>
        <p:blipFill>
          <a:blip r:embed="rId5">
            <a:alphaModFix/>
          </a:blip>
          <a:stretch>
            <a:fillRect/>
          </a:stretch>
        </p:blipFill>
        <p:spPr>
          <a:xfrm>
            <a:off x="5047575" y="3287175"/>
            <a:ext cx="3203726" cy="32037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16" name="Google Shape;216;p27"/>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3900" b="1">
                <a:solidFill>
                  <a:srgbClr val="38761D"/>
                </a:solidFill>
              </a:rPr>
              <a:t>Cancer: True or False?</a:t>
            </a:r>
            <a:endParaRPr sz="3900" b="1">
              <a:solidFill>
                <a:srgbClr val="38761D"/>
              </a:solidFill>
            </a:endParaRPr>
          </a:p>
          <a:p>
            <a:pPr marL="342900" lvl="0" indent="0" algn="ctr" rtl="0">
              <a:lnSpc>
                <a:spcPct val="100000"/>
              </a:lnSpc>
              <a:spcBef>
                <a:spcPts val="0"/>
              </a:spcBef>
              <a:spcAft>
                <a:spcPts val="0"/>
              </a:spcAft>
              <a:buSzPts val="1800"/>
              <a:buNone/>
            </a:pPr>
            <a:endParaRPr sz="3900" b="1">
              <a:solidFill>
                <a:srgbClr val="38761D"/>
              </a:solidFill>
            </a:endParaRPr>
          </a:p>
          <a:p>
            <a:pPr marL="0" lvl="0" indent="0" algn="ctr" rtl="0">
              <a:lnSpc>
                <a:spcPct val="107916"/>
              </a:lnSpc>
              <a:spcBef>
                <a:spcPts val="0"/>
              </a:spcBef>
              <a:spcAft>
                <a:spcPts val="0"/>
              </a:spcAft>
              <a:buClr>
                <a:schemeClr val="dk1"/>
              </a:buClr>
              <a:buSzPts val="1100"/>
              <a:buFont typeface="Arial"/>
              <a:buNone/>
            </a:pPr>
            <a:r>
              <a:rPr lang="en-US" sz="3600"/>
              <a:t>Cancer cells grow and divide in a controlled fashion.	</a:t>
            </a:r>
            <a:endParaRPr sz="3600" b="1">
              <a:solidFill>
                <a:srgbClr val="38761D"/>
              </a:solidFill>
            </a:endParaRPr>
          </a:p>
          <a:p>
            <a:pPr marL="342900" lvl="0" indent="0" algn="ctr" rtl="0">
              <a:lnSpc>
                <a:spcPct val="100000"/>
              </a:lnSpc>
              <a:spcBef>
                <a:spcPts val="800"/>
              </a:spcBef>
              <a:spcAft>
                <a:spcPts val="0"/>
              </a:spcAft>
              <a:buSzPts val="1800"/>
              <a:buNone/>
            </a:pPr>
            <a:endParaRPr sz="6000" b="1">
              <a:solidFill>
                <a:srgbClr val="38761D"/>
              </a:solidFill>
            </a:endParaRPr>
          </a:p>
          <a:p>
            <a:pPr marL="0" lvl="0" indent="0" algn="ctr" rtl="0">
              <a:lnSpc>
                <a:spcPct val="107916"/>
              </a:lnSpc>
              <a:spcBef>
                <a:spcPts val="0"/>
              </a:spcBef>
              <a:spcAft>
                <a:spcPts val="800"/>
              </a:spcAft>
              <a:buClr>
                <a:schemeClr val="dk1"/>
              </a:buClr>
              <a:buSzPts val="1100"/>
              <a:buFont typeface="Arial"/>
              <a:buNone/>
            </a:pPr>
            <a:endParaRPr sz="6000" b="1">
              <a:solidFill>
                <a:srgbClr val="38761D"/>
              </a:solidFill>
            </a:endParaRPr>
          </a:p>
        </p:txBody>
      </p:sp>
      <p:pic>
        <p:nvPicPr>
          <p:cNvPr id="217" name="Google Shape;217;p27"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18" name="Google Shape;218;p27"/>
          <p:cNvPicPr preferRelativeResize="0"/>
          <p:nvPr/>
        </p:nvPicPr>
        <p:blipFill>
          <a:blip r:embed="rId4">
            <a:alphaModFix/>
          </a:blip>
          <a:stretch>
            <a:fillRect/>
          </a:stretch>
        </p:blipFill>
        <p:spPr>
          <a:xfrm>
            <a:off x="2619725" y="3270700"/>
            <a:ext cx="3551450" cy="2486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24" name="Google Shape;224;p28"/>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7200" b="1">
                <a:solidFill>
                  <a:srgbClr val="38761D"/>
                </a:solidFill>
              </a:rPr>
              <a:t>False</a:t>
            </a:r>
            <a:endParaRPr sz="7200" b="1">
              <a:solidFill>
                <a:srgbClr val="38761D"/>
              </a:solidFill>
            </a:endParaRPr>
          </a:p>
          <a:p>
            <a:pPr marL="342900" lvl="0" indent="0" algn="ctr" rtl="0">
              <a:lnSpc>
                <a:spcPct val="100000"/>
              </a:lnSpc>
              <a:spcBef>
                <a:spcPts val="0"/>
              </a:spcBef>
              <a:spcAft>
                <a:spcPts val="0"/>
              </a:spcAft>
              <a:buSzPts val="1800"/>
              <a:buNone/>
            </a:pPr>
            <a:endParaRPr sz="3900" b="1">
              <a:solidFill>
                <a:srgbClr val="38761D"/>
              </a:solidFill>
            </a:endParaRPr>
          </a:p>
          <a:p>
            <a:pPr marL="342900" lvl="0" indent="0" algn="ctr" rtl="0">
              <a:lnSpc>
                <a:spcPct val="100000"/>
              </a:lnSpc>
              <a:spcBef>
                <a:spcPts val="0"/>
              </a:spcBef>
              <a:spcAft>
                <a:spcPts val="0"/>
              </a:spcAft>
              <a:buSzPts val="1800"/>
              <a:buNone/>
            </a:pPr>
            <a:endParaRPr sz="6000" b="1">
              <a:solidFill>
                <a:srgbClr val="38761D"/>
              </a:solidFill>
            </a:endParaRPr>
          </a:p>
          <a:p>
            <a:pPr marL="0" lvl="0" indent="0" algn="ctr" rtl="0">
              <a:lnSpc>
                <a:spcPct val="107916"/>
              </a:lnSpc>
              <a:spcBef>
                <a:spcPts val="0"/>
              </a:spcBef>
              <a:spcAft>
                <a:spcPts val="800"/>
              </a:spcAft>
              <a:buClr>
                <a:schemeClr val="dk1"/>
              </a:buClr>
              <a:buSzPts val="1100"/>
              <a:buFont typeface="Arial"/>
              <a:buNone/>
            </a:pPr>
            <a:endParaRPr sz="6000" b="1">
              <a:solidFill>
                <a:srgbClr val="38761D"/>
              </a:solidFill>
            </a:endParaRPr>
          </a:p>
        </p:txBody>
      </p:sp>
      <p:pic>
        <p:nvPicPr>
          <p:cNvPr id="225" name="Google Shape;225;p28"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26" name="Google Shape;226;p28"/>
          <p:cNvPicPr preferRelativeResize="0"/>
          <p:nvPr/>
        </p:nvPicPr>
        <p:blipFill>
          <a:blip r:embed="rId4">
            <a:alphaModFix/>
          </a:blip>
          <a:stretch>
            <a:fillRect/>
          </a:stretch>
        </p:blipFill>
        <p:spPr>
          <a:xfrm>
            <a:off x="1218100" y="2035725"/>
            <a:ext cx="6331950" cy="385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32" name="Google Shape;232;p29"/>
          <p:cNvSpPr txBox="1">
            <a:spLocks noGrp="1"/>
          </p:cNvSpPr>
          <p:nvPr>
            <p:ph type="body" idx="1"/>
          </p:nvPr>
        </p:nvSpPr>
        <p:spPr>
          <a:xfrm>
            <a:off x="445175" y="0"/>
            <a:ext cx="8229600" cy="599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3900" b="1">
                <a:solidFill>
                  <a:srgbClr val="38761D"/>
                </a:solidFill>
              </a:rPr>
              <a:t>Cancer: True or False?</a:t>
            </a:r>
            <a:endParaRPr sz="3900" b="1">
              <a:solidFill>
                <a:srgbClr val="38761D"/>
              </a:solidFill>
            </a:endParaRPr>
          </a:p>
          <a:p>
            <a:pPr marL="0" lvl="0" indent="0" algn="l" rtl="0">
              <a:lnSpc>
                <a:spcPct val="107916"/>
              </a:lnSpc>
              <a:spcBef>
                <a:spcPts val="0"/>
              </a:spcBef>
              <a:spcAft>
                <a:spcPts val="0"/>
              </a:spcAft>
              <a:buClr>
                <a:schemeClr val="dk1"/>
              </a:buClr>
              <a:buSzPts val="1100"/>
              <a:buFont typeface="Arial"/>
              <a:buNone/>
            </a:pPr>
            <a:endParaRPr sz="1400"/>
          </a:p>
          <a:p>
            <a:pPr marL="0" lvl="0" indent="0" algn="l" rtl="0">
              <a:lnSpc>
                <a:spcPct val="107916"/>
              </a:lnSpc>
              <a:spcBef>
                <a:spcPts val="800"/>
              </a:spcBef>
              <a:spcAft>
                <a:spcPts val="0"/>
              </a:spcAft>
              <a:buClr>
                <a:schemeClr val="dk1"/>
              </a:buClr>
              <a:buSzPts val="1100"/>
              <a:buFont typeface="Arial"/>
              <a:buNone/>
            </a:pPr>
            <a:r>
              <a:rPr lang="en-US" sz="3600"/>
              <a:t>We currently have cures for cancer, but the medical industry keeps them from the</a:t>
            </a:r>
            <a:endParaRPr sz="3600"/>
          </a:p>
          <a:p>
            <a:pPr marL="0" lvl="0" indent="0" algn="l" rtl="0">
              <a:lnSpc>
                <a:spcPct val="107916"/>
              </a:lnSpc>
              <a:spcBef>
                <a:spcPts val="800"/>
              </a:spcBef>
              <a:spcAft>
                <a:spcPts val="0"/>
              </a:spcAft>
              <a:buClr>
                <a:schemeClr val="dk1"/>
              </a:buClr>
              <a:buSzPts val="1100"/>
              <a:buFont typeface="Arial"/>
              <a:buNone/>
            </a:pPr>
            <a:r>
              <a:rPr lang="en-US" sz="3600"/>
              <a:t>public because they make so much money treating cancer patients.	</a:t>
            </a:r>
            <a:endParaRPr sz="3600" b="1">
              <a:solidFill>
                <a:srgbClr val="38761D"/>
              </a:solidFill>
            </a:endParaRPr>
          </a:p>
          <a:p>
            <a:pPr marL="0" lvl="0" indent="0" algn="ctr" rtl="0">
              <a:lnSpc>
                <a:spcPct val="107916"/>
              </a:lnSpc>
              <a:spcBef>
                <a:spcPts val="800"/>
              </a:spcBef>
              <a:spcAft>
                <a:spcPts val="800"/>
              </a:spcAft>
              <a:buClr>
                <a:schemeClr val="dk1"/>
              </a:buClr>
              <a:buSzPts val="1100"/>
              <a:buFont typeface="Arial"/>
              <a:buNone/>
            </a:pPr>
            <a:endParaRPr sz="6000" b="1">
              <a:solidFill>
                <a:srgbClr val="38761D"/>
              </a:solidFill>
            </a:endParaRPr>
          </a:p>
        </p:txBody>
      </p:sp>
      <p:pic>
        <p:nvPicPr>
          <p:cNvPr id="233" name="Google Shape;233;p29"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34" name="Google Shape;234;p29"/>
          <p:cNvPicPr preferRelativeResize="0"/>
          <p:nvPr/>
        </p:nvPicPr>
        <p:blipFill>
          <a:blip r:embed="rId4">
            <a:alphaModFix/>
          </a:blip>
          <a:stretch>
            <a:fillRect/>
          </a:stretch>
        </p:blipFill>
        <p:spPr>
          <a:xfrm>
            <a:off x="5474350" y="3429000"/>
            <a:ext cx="2685175" cy="2673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40" name="Google Shape;240;p30"/>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l" rtl="0">
              <a:lnSpc>
                <a:spcPct val="100000"/>
              </a:lnSpc>
              <a:spcBef>
                <a:spcPts val="0"/>
              </a:spcBef>
              <a:spcAft>
                <a:spcPts val="0"/>
              </a:spcAft>
              <a:buSzPts val="1800"/>
              <a:buNone/>
            </a:pPr>
            <a:r>
              <a:rPr lang="en-US" sz="7200" b="1">
                <a:solidFill>
                  <a:srgbClr val="38761D"/>
                </a:solidFill>
              </a:rPr>
              <a:t>False</a:t>
            </a:r>
            <a:endParaRPr sz="7200" b="1">
              <a:solidFill>
                <a:srgbClr val="38761D"/>
              </a:solidFill>
            </a:endParaRPr>
          </a:p>
          <a:p>
            <a:pPr marL="342900" lvl="0" indent="0" algn="ctr" rtl="0">
              <a:lnSpc>
                <a:spcPct val="100000"/>
              </a:lnSpc>
              <a:spcBef>
                <a:spcPts val="0"/>
              </a:spcBef>
              <a:spcAft>
                <a:spcPts val="0"/>
              </a:spcAft>
              <a:buSzPts val="1800"/>
              <a:buNone/>
            </a:pPr>
            <a:endParaRPr sz="6000" b="1">
              <a:solidFill>
                <a:srgbClr val="38761D"/>
              </a:solidFill>
            </a:endParaRPr>
          </a:p>
          <a:p>
            <a:pPr marL="0" lvl="0" indent="0" algn="ctr" rtl="0">
              <a:lnSpc>
                <a:spcPct val="107916"/>
              </a:lnSpc>
              <a:spcBef>
                <a:spcPts val="0"/>
              </a:spcBef>
              <a:spcAft>
                <a:spcPts val="800"/>
              </a:spcAft>
              <a:buClr>
                <a:schemeClr val="dk1"/>
              </a:buClr>
              <a:buSzPts val="1100"/>
              <a:buFont typeface="Arial"/>
              <a:buNone/>
            </a:pPr>
            <a:endParaRPr sz="6000" b="1">
              <a:solidFill>
                <a:srgbClr val="38761D"/>
              </a:solidFill>
            </a:endParaRPr>
          </a:p>
        </p:txBody>
      </p:sp>
      <p:pic>
        <p:nvPicPr>
          <p:cNvPr id="241" name="Google Shape;241;p30"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42" name="Google Shape;242;p30"/>
          <p:cNvPicPr preferRelativeResize="0"/>
          <p:nvPr/>
        </p:nvPicPr>
        <p:blipFill>
          <a:blip r:embed="rId4">
            <a:alphaModFix/>
          </a:blip>
          <a:stretch>
            <a:fillRect/>
          </a:stretch>
        </p:blipFill>
        <p:spPr>
          <a:xfrm>
            <a:off x="2002325" y="2069075"/>
            <a:ext cx="5372174" cy="3584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48" name="Google Shape;248;p31"/>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spcBef>
                <a:spcPts val="0"/>
              </a:spcBef>
              <a:spcAft>
                <a:spcPts val="0"/>
              </a:spcAft>
              <a:buClr>
                <a:schemeClr val="dk1"/>
              </a:buClr>
              <a:buSzPts val="1800"/>
              <a:buFont typeface="Arial"/>
              <a:buNone/>
            </a:pPr>
            <a:r>
              <a:rPr lang="en-US" sz="3900" b="1">
                <a:solidFill>
                  <a:srgbClr val="38761D"/>
                </a:solidFill>
              </a:rPr>
              <a:t>Cancer: True or False?</a:t>
            </a:r>
            <a:endParaRPr sz="6000" b="1">
              <a:solidFill>
                <a:srgbClr val="38761D"/>
              </a:solidFill>
            </a:endParaRPr>
          </a:p>
          <a:p>
            <a:pPr marL="0" lvl="0" indent="0" algn="l" rtl="0">
              <a:lnSpc>
                <a:spcPct val="100000"/>
              </a:lnSpc>
              <a:spcBef>
                <a:spcPts val="0"/>
              </a:spcBef>
              <a:spcAft>
                <a:spcPts val="0"/>
              </a:spcAft>
              <a:buSzPts val="1800"/>
              <a:buNone/>
            </a:pPr>
            <a:endParaRPr sz="1400" b="1">
              <a:solidFill>
                <a:srgbClr val="38761D"/>
              </a:solidFill>
            </a:endParaRPr>
          </a:p>
          <a:p>
            <a:pPr marL="0" lvl="0" indent="0" algn="l" rtl="0">
              <a:lnSpc>
                <a:spcPct val="107916"/>
              </a:lnSpc>
              <a:spcBef>
                <a:spcPts val="0"/>
              </a:spcBef>
              <a:spcAft>
                <a:spcPts val="0"/>
              </a:spcAft>
              <a:buClr>
                <a:schemeClr val="dk1"/>
              </a:buClr>
              <a:buSzPts val="1100"/>
              <a:buFont typeface="Arial"/>
              <a:buNone/>
            </a:pPr>
            <a:r>
              <a:rPr lang="en-US" sz="3600" b="1"/>
              <a:t>Cancer develops because of changes in our DNA that result in abnormal gene function.	</a:t>
            </a:r>
            <a:endParaRPr sz="3600" b="1">
              <a:solidFill>
                <a:srgbClr val="38761D"/>
              </a:solidFill>
            </a:endParaRPr>
          </a:p>
          <a:p>
            <a:pPr marL="0" lvl="0" indent="0" algn="ctr" rtl="0">
              <a:lnSpc>
                <a:spcPct val="107916"/>
              </a:lnSpc>
              <a:spcBef>
                <a:spcPts val="800"/>
              </a:spcBef>
              <a:spcAft>
                <a:spcPts val="800"/>
              </a:spcAft>
              <a:buClr>
                <a:schemeClr val="dk1"/>
              </a:buClr>
              <a:buSzPts val="1100"/>
              <a:buFont typeface="Arial"/>
              <a:buNone/>
            </a:pPr>
            <a:endParaRPr sz="6000" b="1">
              <a:solidFill>
                <a:srgbClr val="38761D"/>
              </a:solidFill>
            </a:endParaRPr>
          </a:p>
        </p:txBody>
      </p:sp>
      <p:pic>
        <p:nvPicPr>
          <p:cNvPr id="249" name="Google Shape;249;p31"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50" name="Google Shape;250;p31"/>
          <p:cNvPicPr preferRelativeResize="0"/>
          <p:nvPr/>
        </p:nvPicPr>
        <p:blipFill>
          <a:blip r:embed="rId4">
            <a:alphaModFix/>
          </a:blip>
          <a:stretch>
            <a:fillRect/>
          </a:stretch>
        </p:blipFill>
        <p:spPr>
          <a:xfrm>
            <a:off x="2813448" y="3709475"/>
            <a:ext cx="3644075" cy="1964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92" name="Google Shape;92;p14"/>
          <p:cNvSpPr txBox="1">
            <a:spLocks noGrp="1"/>
          </p:cNvSpPr>
          <p:nvPr>
            <p:ph type="body" idx="1"/>
          </p:nvPr>
        </p:nvSpPr>
        <p:spPr>
          <a:xfrm>
            <a:off x="457200" y="71225"/>
            <a:ext cx="8229600" cy="60948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SzPts val="1100"/>
              <a:buNone/>
            </a:pPr>
            <a:r>
              <a:rPr lang="en-US" sz="2100" b="1" dirty="0"/>
              <a:t>Cancer: True or False?</a:t>
            </a:r>
            <a:endParaRPr sz="2100" b="1" dirty="0"/>
          </a:p>
          <a:p>
            <a:pPr marL="228600" lvl="0" indent="-228600" algn="l" rtl="0">
              <a:lnSpc>
                <a:spcPct val="107916"/>
              </a:lnSpc>
              <a:spcBef>
                <a:spcPts val="800"/>
              </a:spcBef>
              <a:spcAft>
                <a:spcPts val="0"/>
              </a:spcAft>
              <a:buSzPts val="1100"/>
              <a:buFont typeface="+mj-lt"/>
              <a:buAutoNum type="arabicPeriod"/>
            </a:pPr>
            <a:endParaRPr sz="1100" dirty="0"/>
          </a:p>
          <a:p>
            <a:pPr marL="152400" lvl="0" indent="0" algn="l" rtl="0">
              <a:lnSpc>
                <a:spcPct val="107916"/>
              </a:lnSpc>
              <a:spcBef>
                <a:spcPts val="800"/>
              </a:spcBef>
              <a:spcAft>
                <a:spcPts val="0"/>
              </a:spcAft>
              <a:buSzPts val="1200"/>
              <a:buNone/>
            </a:pPr>
            <a:r>
              <a:rPr lang="en-US" sz="1200" b="1" dirty="0"/>
              <a:t>1. The rates of cancer deaths in the United States are increasing.			T            F	</a:t>
            </a:r>
            <a:endParaRPr sz="1200" b="1" dirty="0"/>
          </a:p>
          <a:p>
            <a:pPr marL="228600" lvl="0" indent="-228600" algn="l" rtl="0">
              <a:lnSpc>
                <a:spcPct val="107916"/>
              </a:lnSpc>
              <a:spcBef>
                <a:spcPts val="800"/>
              </a:spcBef>
              <a:spcAft>
                <a:spcPts val="0"/>
              </a:spcAft>
              <a:buSzPts val="1100"/>
              <a:buFont typeface="+mj-lt"/>
              <a:buAutoNum type="arabicPeriod"/>
            </a:pPr>
            <a:endParaRPr sz="600" b="1" dirty="0"/>
          </a:p>
          <a:p>
            <a:pPr marL="152400" lvl="0" indent="0" algn="l" rtl="0">
              <a:lnSpc>
                <a:spcPct val="107916"/>
              </a:lnSpc>
              <a:spcBef>
                <a:spcPts val="800"/>
              </a:spcBef>
              <a:spcAft>
                <a:spcPts val="0"/>
              </a:spcAft>
              <a:buSzPts val="1200"/>
              <a:buNone/>
            </a:pPr>
            <a:r>
              <a:rPr lang="en-US" sz="1200" b="1" dirty="0"/>
              <a:t>2. Cancer is contagious.						T            F</a:t>
            </a:r>
            <a:endParaRPr sz="1200" b="1" dirty="0"/>
          </a:p>
          <a:p>
            <a:pPr marL="228600" lvl="0" indent="-228600" algn="l" rtl="0">
              <a:lnSpc>
                <a:spcPct val="107916"/>
              </a:lnSpc>
              <a:spcBef>
                <a:spcPts val="800"/>
              </a:spcBef>
              <a:spcAft>
                <a:spcPts val="0"/>
              </a:spcAft>
              <a:buSzPts val="1100"/>
              <a:buFont typeface="+mj-lt"/>
              <a:buAutoNum type="arabicPeriod"/>
            </a:pPr>
            <a:endParaRPr sz="600" b="1" dirty="0"/>
          </a:p>
          <a:p>
            <a:pPr marL="152400" lvl="0" indent="0" algn="l" rtl="0">
              <a:lnSpc>
                <a:spcPct val="107916"/>
              </a:lnSpc>
              <a:spcBef>
                <a:spcPts val="800"/>
              </a:spcBef>
              <a:spcAft>
                <a:spcPts val="0"/>
              </a:spcAft>
              <a:buSzPts val="1200"/>
              <a:buNone/>
            </a:pPr>
            <a:r>
              <a:rPr lang="en-US" sz="1200" b="1" dirty="0"/>
              <a:t>3. Lunchmeat can cause cancer.					T           F</a:t>
            </a:r>
            <a:endParaRPr sz="1200" b="1" dirty="0"/>
          </a:p>
          <a:p>
            <a:pPr marL="0" lvl="0" indent="0" algn="l" rtl="0">
              <a:lnSpc>
                <a:spcPct val="107916"/>
              </a:lnSpc>
              <a:spcBef>
                <a:spcPts val="800"/>
              </a:spcBef>
              <a:spcAft>
                <a:spcPts val="0"/>
              </a:spcAft>
              <a:buSzPts val="1100"/>
              <a:buNone/>
            </a:pPr>
            <a:endParaRPr sz="700" b="1" dirty="0"/>
          </a:p>
          <a:p>
            <a:pPr marL="152400" lvl="0" indent="0" algn="l" rtl="0">
              <a:lnSpc>
                <a:spcPct val="107916"/>
              </a:lnSpc>
              <a:spcBef>
                <a:spcPts val="800"/>
              </a:spcBef>
              <a:spcAft>
                <a:spcPts val="0"/>
              </a:spcAft>
              <a:buSzPts val="1200"/>
              <a:buNone/>
            </a:pPr>
            <a:r>
              <a:rPr lang="en-US" sz="1200" b="1" dirty="0"/>
              <a:t>4. There are over one hundred types of cancer.				T           F</a:t>
            </a:r>
            <a:endParaRPr sz="1200" b="1" dirty="0"/>
          </a:p>
          <a:p>
            <a:pPr marL="228600" lvl="0" indent="-228600" algn="l" rtl="0">
              <a:lnSpc>
                <a:spcPct val="107916"/>
              </a:lnSpc>
              <a:spcBef>
                <a:spcPts val="800"/>
              </a:spcBef>
              <a:spcAft>
                <a:spcPts val="0"/>
              </a:spcAft>
              <a:buSzPts val="1100"/>
              <a:buFont typeface="+mj-lt"/>
              <a:buAutoNum type="arabicPeriod"/>
            </a:pPr>
            <a:endParaRPr sz="500" b="1" dirty="0"/>
          </a:p>
          <a:p>
            <a:pPr marL="152400" lvl="0" indent="0" algn="l" rtl="0">
              <a:spcBef>
                <a:spcPts val="800"/>
              </a:spcBef>
              <a:spcAft>
                <a:spcPts val="0"/>
              </a:spcAft>
              <a:buSzPts val="1200"/>
              <a:buNone/>
            </a:pPr>
            <a:r>
              <a:rPr lang="en-US" sz="1200" b="1" dirty="0"/>
              <a:t>5. Unhealthy lifestyle choices when you are young don’t affect your chances of 		</a:t>
            </a:r>
            <a:endParaRPr sz="1200" b="1" dirty="0"/>
          </a:p>
          <a:p>
            <a:pPr marL="0" lvl="0" indent="0" algn="l" rtl="0">
              <a:spcBef>
                <a:spcPts val="800"/>
              </a:spcBef>
              <a:spcAft>
                <a:spcPts val="0"/>
              </a:spcAft>
              <a:buSzPts val="1100"/>
              <a:buNone/>
            </a:pPr>
            <a:r>
              <a:rPr lang="en-US" sz="1200" b="1" dirty="0"/>
              <a:t>              getting cancer when you are older.					T          F</a:t>
            </a:r>
            <a:endParaRPr sz="500" b="1" dirty="0"/>
          </a:p>
          <a:p>
            <a:pPr marL="152400" lvl="0" indent="0" algn="l" rtl="0">
              <a:lnSpc>
                <a:spcPct val="107916"/>
              </a:lnSpc>
              <a:spcBef>
                <a:spcPts val="800"/>
              </a:spcBef>
              <a:spcAft>
                <a:spcPts val="0"/>
              </a:spcAft>
              <a:buSzPts val="1200"/>
              <a:buNone/>
            </a:pPr>
            <a:endParaRPr lang="en-US" sz="1200" b="1" dirty="0"/>
          </a:p>
          <a:p>
            <a:pPr marL="152400" lvl="0" indent="0" algn="l" rtl="0">
              <a:lnSpc>
                <a:spcPct val="107916"/>
              </a:lnSpc>
              <a:spcBef>
                <a:spcPts val="800"/>
              </a:spcBef>
              <a:spcAft>
                <a:spcPts val="0"/>
              </a:spcAft>
              <a:buSzPts val="1200"/>
              <a:buNone/>
            </a:pPr>
            <a:r>
              <a:rPr lang="en-US" sz="1200" b="1" dirty="0"/>
              <a:t>6.Cancer cells can grow forever.					T          F</a:t>
            </a:r>
            <a:endParaRPr sz="1200" b="1" dirty="0"/>
          </a:p>
          <a:p>
            <a:pPr marL="228600" lvl="0" indent="-228600" algn="l" rtl="0">
              <a:lnSpc>
                <a:spcPct val="107916"/>
              </a:lnSpc>
              <a:spcBef>
                <a:spcPts val="800"/>
              </a:spcBef>
              <a:spcAft>
                <a:spcPts val="0"/>
              </a:spcAft>
              <a:buSzPts val="1100"/>
              <a:buFont typeface="+mj-lt"/>
              <a:buAutoNum type="arabicPeriod"/>
            </a:pPr>
            <a:endParaRPr sz="600" b="1" dirty="0"/>
          </a:p>
          <a:p>
            <a:pPr marL="152400" lvl="0" indent="0" algn="l" rtl="0">
              <a:lnSpc>
                <a:spcPct val="107916"/>
              </a:lnSpc>
              <a:spcBef>
                <a:spcPts val="800"/>
              </a:spcBef>
              <a:spcAft>
                <a:spcPts val="0"/>
              </a:spcAft>
              <a:buSzPts val="1200"/>
              <a:buNone/>
            </a:pPr>
            <a:r>
              <a:rPr lang="en-US" sz="1200" b="1" dirty="0"/>
              <a:t>7. Cancer cells grow and divide in a controlled fashion.				T          F</a:t>
            </a:r>
            <a:endParaRPr sz="1200" b="1" dirty="0"/>
          </a:p>
          <a:p>
            <a:pPr marL="152400" lvl="0" indent="0" algn="l" rtl="0">
              <a:lnSpc>
                <a:spcPct val="107916"/>
              </a:lnSpc>
              <a:spcBef>
                <a:spcPts val="800"/>
              </a:spcBef>
              <a:spcAft>
                <a:spcPts val="0"/>
              </a:spcAft>
              <a:buSzPts val="1200"/>
              <a:buNone/>
            </a:pPr>
            <a:endParaRPr lang="en-US" sz="600" b="1" dirty="0"/>
          </a:p>
          <a:p>
            <a:pPr marL="152400" lvl="0" indent="0" algn="l" rtl="0">
              <a:lnSpc>
                <a:spcPct val="107916"/>
              </a:lnSpc>
              <a:spcBef>
                <a:spcPts val="800"/>
              </a:spcBef>
              <a:spcAft>
                <a:spcPts val="0"/>
              </a:spcAft>
              <a:buSzPts val="1200"/>
              <a:buNone/>
            </a:pPr>
            <a:r>
              <a:rPr lang="en-US" sz="1200" b="1" dirty="0"/>
              <a:t>8. We currently have cures for cancer, but the medical industry keeps them from the</a:t>
            </a:r>
            <a:endParaRPr sz="1200" b="1" dirty="0"/>
          </a:p>
          <a:p>
            <a:pPr marL="0" lvl="0" indent="0" algn="l" rtl="0">
              <a:lnSpc>
                <a:spcPct val="107916"/>
              </a:lnSpc>
              <a:spcBef>
                <a:spcPts val="800"/>
              </a:spcBef>
              <a:spcAft>
                <a:spcPts val="0"/>
              </a:spcAft>
              <a:buSzPts val="1100"/>
              <a:buNone/>
            </a:pPr>
            <a:r>
              <a:rPr lang="en-US" sz="1200" b="1" dirty="0"/>
              <a:t>              public because they make so much money treating cancer patients.		T         F</a:t>
            </a:r>
            <a:endParaRPr sz="1200" b="1" dirty="0"/>
          </a:p>
          <a:p>
            <a:pPr marL="228600" lvl="0" indent="-228600" algn="l" rtl="0">
              <a:lnSpc>
                <a:spcPct val="107916"/>
              </a:lnSpc>
              <a:spcBef>
                <a:spcPts val="800"/>
              </a:spcBef>
              <a:spcAft>
                <a:spcPts val="0"/>
              </a:spcAft>
              <a:buSzPts val="1100"/>
              <a:buFont typeface="+mj-lt"/>
              <a:buAutoNum type="arabicPeriod"/>
            </a:pPr>
            <a:endParaRPr sz="600" b="1" dirty="0"/>
          </a:p>
          <a:p>
            <a:pPr marL="152400" lvl="0" indent="0" algn="l" rtl="0">
              <a:lnSpc>
                <a:spcPct val="107916"/>
              </a:lnSpc>
              <a:spcBef>
                <a:spcPts val="800"/>
              </a:spcBef>
              <a:spcAft>
                <a:spcPts val="0"/>
              </a:spcAft>
              <a:buSzPts val="1200"/>
              <a:buNone/>
            </a:pPr>
            <a:r>
              <a:rPr lang="en-US" sz="1200" b="1" dirty="0"/>
              <a:t>9. Cancer develops because of changes in our DNA that result in abnormal gene function.	T         F</a:t>
            </a:r>
            <a:endParaRPr sz="1200" b="1" dirty="0"/>
          </a:p>
          <a:p>
            <a:pPr marL="0" lvl="0" indent="0" algn="l" rtl="0">
              <a:lnSpc>
                <a:spcPct val="107916"/>
              </a:lnSpc>
              <a:spcBef>
                <a:spcPts val="800"/>
              </a:spcBef>
              <a:spcAft>
                <a:spcPts val="0"/>
              </a:spcAft>
              <a:buClr>
                <a:schemeClr val="dk1"/>
              </a:buClr>
              <a:buSzPts val="1100"/>
              <a:buFont typeface="Arial"/>
              <a:buNone/>
            </a:pPr>
            <a:endParaRPr sz="1100" dirty="0"/>
          </a:p>
          <a:p>
            <a:pPr marL="0" lvl="0" indent="0" algn="l" rtl="0">
              <a:lnSpc>
                <a:spcPct val="107916"/>
              </a:lnSpc>
              <a:spcBef>
                <a:spcPts val="800"/>
              </a:spcBef>
              <a:spcAft>
                <a:spcPts val="0"/>
              </a:spcAft>
              <a:buClr>
                <a:schemeClr val="dk1"/>
              </a:buClr>
              <a:buSzPts val="1100"/>
              <a:buFont typeface="Arial"/>
              <a:buNone/>
            </a:pPr>
            <a:endParaRPr sz="1100" dirty="0"/>
          </a:p>
          <a:p>
            <a:pPr marL="342900" lvl="0" indent="0" algn="l" rtl="0">
              <a:lnSpc>
                <a:spcPct val="100000"/>
              </a:lnSpc>
              <a:spcBef>
                <a:spcPts val="800"/>
              </a:spcBef>
              <a:spcAft>
                <a:spcPts val="0"/>
              </a:spcAft>
              <a:buSzPts val="1800"/>
              <a:buNone/>
            </a:pPr>
            <a:endParaRPr sz="2400" dirty="0"/>
          </a:p>
          <a:p>
            <a:pPr marL="342900" lvl="0" indent="0" algn="ctr" rtl="0">
              <a:lnSpc>
                <a:spcPct val="100000"/>
              </a:lnSpc>
              <a:spcBef>
                <a:spcPts val="0"/>
              </a:spcBef>
              <a:spcAft>
                <a:spcPts val="0"/>
              </a:spcAft>
              <a:buSzPts val="1800"/>
              <a:buNone/>
            </a:pPr>
            <a:endParaRPr sz="6000" dirty="0"/>
          </a:p>
        </p:txBody>
      </p:sp>
      <p:pic>
        <p:nvPicPr>
          <p:cNvPr id="93" name="Google Shape;93;p14" descr="Macintosh HD:Users:pamelajkennedy:Desktop:32.jpg"/>
          <p:cNvPicPr preferRelativeResize="0"/>
          <p:nvPr/>
        </p:nvPicPr>
        <p:blipFill rotWithShape="1">
          <a:blip r:embed="rId3">
            <a:alphaModFix/>
          </a:blip>
          <a:srcRect/>
          <a:stretch/>
        </p:blipFill>
        <p:spPr>
          <a:xfrm>
            <a:off x="6687" y="6040581"/>
            <a:ext cx="9106562" cy="8216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256" name="Google Shape;256;p32"/>
          <p:cNvSpPr txBox="1">
            <a:spLocks noGrp="1"/>
          </p:cNvSpPr>
          <p:nvPr>
            <p:ph type="body" idx="1"/>
          </p:nvPr>
        </p:nvSpPr>
        <p:spPr>
          <a:xfrm>
            <a:off x="445175" y="0"/>
            <a:ext cx="8229600" cy="5452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7200" b="1">
                <a:solidFill>
                  <a:srgbClr val="38761D"/>
                </a:solidFill>
              </a:rPr>
              <a:t>True</a:t>
            </a:r>
            <a:endParaRPr sz="7200" b="1">
              <a:solidFill>
                <a:srgbClr val="38761D"/>
              </a:solidFill>
            </a:endParaRPr>
          </a:p>
          <a:p>
            <a:pPr marL="342900" lvl="0" indent="0" algn="ctr" rtl="0">
              <a:lnSpc>
                <a:spcPct val="100000"/>
              </a:lnSpc>
              <a:spcBef>
                <a:spcPts val="0"/>
              </a:spcBef>
              <a:spcAft>
                <a:spcPts val="0"/>
              </a:spcAft>
              <a:buSzPts val="1800"/>
              <a:buNone/>
            </a:pPr>
            <a:r>
              <a:rPr lang="en-US" sz="4800" b="1">
                <a:solidFill>
                  <a:srgbClr val="38761D"/>
                </a:solidFill>
              </a:rPr>
              <a:t>Cancer is a genetic disease caused by </a:t>
            </a:r>
            <a:r>
              <a:rPr lang="en-US" sz="4800" b="1" u="sng">
                <a:solidFill>
                  <a:srgbClr val="38761D"/>
                </a:solidFill>
              </a:rPr>
              <a:t>changes in genes that normally control the growth and death of cells.</a:t>
            </a:r>
            <a:endParaRPr sz="4800" b="1" u="sng">
              <a:solidFill>
                <a:srgbClr val="38761D"/>
              </a:solidFill>
            </a:endParaRPr>
          </a:p>
          <a:p>
            <a:pPr marL="0" lvl="0" indent="0" algn="ctr" rtl="0">
              <a:lnSpc>
                <a:spcPct val="107916"/>
              </a:lnSpc>
              <a:spcBef>
                <a:spcPts val="0"/>
              </a:spcBef>
              <a:spcAft>
                <a:spcPts val="800"/>
              </a:spcAft>
              <a:buClr>
                <a:schemeClr val="dk1"/>
              </a:buClr>
              <a:buSzPts val="1100"/>
              <a:buFont typeface="Arial"/>
              <a:buNone/>
            </a:pPr>
            <a:endParaRPr sz="6000" b="1">
              <a:solidFill>
                <a:srgbClr val="38761D"/>
              </a:solidFill>
            </a:endParaRPr>
          </a:p>
        </p:txBody>
      </p:sp>
      <p:pic>
        <p:nvPicPr>
          <p:cNvPr id="257" name="Google Shape;257;p32"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258" name="Google Shape;258;p32"/>
          <p:cNvPicPr preferRelativeResize="0"/>
          <p:nvPr/>
        </p:nvPicPr>
        <p:blipFill>
          <a:blip r:embed="rId4">
            <a:alphaModFix/>
          </a:blip>
          <a:stretch>
            <a:fillRect/>
          </a:stretch>
        </p:blipFill>
        <p:spPr>
          <a:xfrm>
            <a:off x="3520775" y="4505250"/>
            <a:ext cx="2114900" cy="1318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99" name="Google Shape;99;p15"/>
          <p:cNvSpPr txBox="1">
            <a:spLocks noGrp="1"/>
          </p:cNvSpPr>
          <p:nvPr>
            <p:ph type="body" idx="1"/>
          </p:nvPr>
        </p:nvSpPr>
        <p:spPr>
          <a:xfrm>
            <a:off x="445175" y="405650"/>
            <a:ext cx="8229600" cy="545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3900" b="1">
                <a:solidFill>
                  <a:srgbClr val="38761D"/>
                </a:solidFill>
              </a:rPr>
              <a:t>Cancer: True or False?</a:t>
            </a:r>
            <a:endParaRPr sz="3900" b="1">
              <a:solidFill>
                <a:srgbClr val="38761D"/>
              </a:solidFill>
            </a:endParaRPr>
          </a:p>
          <a:p>
            <a:pPr marL="0" lvl="0" indent="0" algn="l" rtl="0">
              <a:lnSpc>
                <a:spcPct val="100000"/>
              </a:lnSpc>
              <a:spcBef>
                <a:spcPts val="0"/>
              </a:spcBef>
              <a:spcAft>
                <a:spcPts val="0"/>
              </a:spcAft>
              <a:buSzPts val="1800"/>
              <a:buNone/>
            </a:pPr>
            <a:endParaRPr sz="3900" b="1">
              <a:solidFill>
                <a:srgbClr val="38761D"/>
              </a:solidFill>
            </a:endParaRPr>
          </a:p>
          <a:p>
            <a:pPr marL="0" lvl="0" indent="0" algn="ctr" rtl="0">
              <a:lnSpc>
                <a:spcPct val="107916"/>
              </a:lnSpc>
              <a:spcBef>
                <a:spcPts val="0"/>
              </a:spcBef>
              <a:spcAft>
                <a:spcPts val="0"/>
              </a:spcAft>
              <a:buClr>
                <a:schemeClr val="dk1"/>
              </a:buClr>
              <a:buSzPts val="1100"/>
              <a:buFont typeface="Arial"/>
              <a:buNone/>
            </a:pPr>
            <a:r>
              <a:rPr lang="en-US" sz="4200" b="1"/>
              <a:t>The rates of cancer deaths in the United States are increasing. </a:t>
            </a:r>
            <a:endParaRPr sz="4200" b="1"/>
          </a:p>
          <a:p>
            <a:pPr marL="0" lvl="0" indent="0" algn="l" rtl="0">
              <a:lnSpc>
                <a:spcPct val="107916"/>
              </a:lnSpc>
              <a:spcBef>
                <a:spcPts val="800"/>
              </a:spcBef>
              <a:spcAft>
                <a:spcPts val="0"/>
              </a:spcAft>
              <a:buClr>
                <a:schemeClr val="dk1"/>
              </a:buClr>
              <a:buSzPts val="1100"/>
              <a:buFont typeface="Arial"/>
              <a:buNone/>
            </a:pPr>
            <a:endParaRPr sz="1100" b="1"/>
          </a:p>
          <a:p>
            <a:pPr marL="0" lvl="0" indent="457200" algn="l" rtl="0">
              <a:lnSpc>
                <a:spcPct val="107916"/>
              </a:lnSpc>
              <a:spcBef>
                <a:spcPts val="800"/>
              </a:spcBef>
              <a:spcAft>
                <a:spcPts val="0"/>
              </a:spcAft>
              <a:buClr>
                <a:schemeClr val="dk1"/>
              </a:buClr>
              <a:buSzPts val="1100"/>
              <a:buFont typeface="Arial"/>
              <a:buNone/>
            </a:pPr>
            <a:r>
              <a:rPr lang="en-US" sz="9600" b="1"/>
              <a:t> ?											?</a:t>
            </a:r>
            <a:endParaRPr sz="96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0"/>
              </a:spcAft>
              <a:buClr>
                <a:schemeClr val="dk1"/>
              </a:buClr>
              <a:buSzPts val="1100"/>
              <a:buFont typeface="Arial"/>
              <a:buNone/>
            </a:pPr>
            <a:endParaRPr sz="1100" b="1"/>
          </a:p>
          <a:p>
            <a:pPr marL="0" lvl="0" indent="0" algn="ctr" rtl="0">
              <a:lnSpc>
                <a:spcPct val="107916"/>
              </a:lnSpc>
              <a:spcBef>
                <a:spcPts val="800"/>
              </a:spcBef>
              <a:spcAft>
                <a:spcPts val="800"/>
              </a:spcAft>
              <a:buClr>
                <a:schemeClr val="dk1"/>
              </a:buClr>
              <a:buSzPts val="1100"/>
              <a:buFont typeface="Arial"/>
              <a:buNone/>
            </a:pPr>
            <a:endParaRPr sz="1100" b="1"/>
          </a:p>
        </p:txBody>
      </p:sp>
      <p:pic>
        <p:nvPicPr>
          <p:cNvPr id="100" name="Google Shape;100;p15"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101" name="Google Shape;101;p15"/>
          <p:cNvSpPr txBox="1"/>
          <p:nvPr/>
        </p:nvSpPr>
        <p:spPr>
          <a:xfrm>
            <a:off x="3036875" y="3604200"/>
            <a:ext cx="7341900" cy="91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02" name="Google Shape;102;p15"/>
          <p:cNvPicPr preferRelativeResize="0"/>
          <p:nvPr/>
        </p:nvPicPr>
        <p:blipFill>
          <a:blip r:embed="rId4">
            <a:alphaModFix/>
          </a:blip>
          <a:stretch>
            <a:fillRect/>
          </a:stretch>
        </p:blipFill>
        <p:spPr>
          <a:xfrm>
            <a:off x="2522600" y="3604200"/>
            <a:ext cx="3492716" cy="206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08" name="Google Shape;108;p16"/>
          <p:cNvSpPr txBox="1">
            <a:spLocks noGrp="1"/>
          </p:cNvSpPr>
          <p:nvPr>
            <p:ph type="body" idx="1"/>
          </p:nvPr>
        </p:nvSpPr>
        <p:spPr>
          <a:xfrm>
            <a:off x="445175" y="61050"/>
            <a:ext cx="8229600" cy="539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US" sz="7200" b="1">
                <a:solidFill>
                  <a:srgbClr val="38761D"/>
                </a:solidFill>
              </a:rPr>
              <a:t>False</a:t>
            </a:r>
            <a:endParaRPr sz="3900" b="1">
              <a:solidFill>
                <a:srgbClr val="38761D"/>
              </a:solidFill>
            </a:endParaRPr>
          </a:p>
        </p:txBody>
      </p:sp>
      <p:pic>
        <p:nvPicPr>
          <p:cNvPr id="109" name="Google Shape;109;p16"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pic>
        <p:nvPicPr>
          <p:cNvPr id="110" name="Google Shape;110;p16"/>
          <p:cNvPicPr preferRelativeResize="0"/>
          <p:nvPr/>
        </p:nvPicPr>
        <p:blipFill>
          <a:blip r:embed="rId4">
            <a:alphaModFix/>
          </a:blip>
          <a:stretch>
            <a:fillRect/>
          </a:stretch>
        </p:blipFill>
        <p:spPr>
          <a:xfrm>
            <a:off x="1638175" y="1247275"/>
            <a:ext cx="6265700" cy="48335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16" name="Google Shape;116;p17"/>
          <p:cNvSpPr txBox="1">
            <a:spLocks noGrp="1"/>
          </p:cNvSpPr>
          <p:nvPr>
            <p:ph type="body" idx="1"/>
          </p:nvPr>
        </p:nvSpPr>
        <p:spPr>
          <a:xfrm>
            <a:off x="44516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3900" b="1">
                <a:solidFill>
                  <a:srgbClr val="38761D"/>
                </a:solidFill>
              </a:rPr>
              <a:t>Cancer: True or False?</a:t>
            </a:r>
            <a:endParaRPr sz="3900" b="1">
              <a:solidFill>
                <a:srgbClr val="38761D"/>
              </a:solidFill>
            </a:endParaRPr>
          </a:p>
          <a:p>
            <a:pPr marL="342900" lvl="0" indent="0" algn="ctr" rtl="0">
              <a:lnSpc>
                <a:spcPct val="100000"/>
              </a:lnSpc>
              <a:spcBef>
                <a:spcPts val="0"/>
              </a:spcBef>
              <a:spcAft>
                <a:spcPts val="0"/>
              </a:spcAft>
              <a:buSzPts val="1800"/>
              <a:buNone/>
            </a:pPr>
            <a:endParaRPr sz="3900" b="1">
              <a:solidFill>
                <a:srgbClr val="38761D"/>
              </a:solidFill>
            </a:endParaRPr>
          </a:p>
          <a:p>
            <a:pPr marL="342900" lvl="0" indent="0" algn="ctr" rtl="0">
              <a:lnSpc>
                <a:spcPct val="100000"/>
              </a:lnSpc>
              <a:spcBef>
                <a:spcPts val="0"/>
              </a:spcBef>
              <a:spcAft>
                <a:spcPts val="0"/>
              </a:spcAft>
              <a:buSzPts val="1800"/>
              <a:buNone/>
            </a:pPr>
            <a:endParaRPr sz="800" b="1">
              <a:solidFill>
                <a:srgbClr val="38761D"/>
              </a:solidFill>
            </a:endParaRPr>
          </a:p>
          <a:p>
            <a:pPr marL="0" lvl="0" indent="0" algn="ctr" rtl="0">
              <a:lnSpc>
                <a:spcPct val="107916"/>
              </a:lnSpc>
              <a:spcBef>
                <a:spcPts val="0"/>
              </a:spcBef>
              <a:spcAft>
                <a:spcPts val="800"/>
              </a:spcAft>
              <a:buClr>
                <a:schemeClr val="dk1"/>
              </a:buClr>
              <a:buSzPts val="1100"/>
              <a:buFont typeface="Arial"/>
              <a:buNone/>
            </a:pPr>
            <a:r>
              <a:rPr lang="en-US" sz="4800" b="1"/>
              <a:t>Cancer is contagious.</a:t>
            </a:r>
            <a:endParaRPr sz="7600" b="1">
              <a:solidFill>
                <a:srgbClr val="38761D"/>
              </a:solidFill>
            </a:endParaRPr>
          </a:p>
        </p:txBody>
      </p:sp>
      <p:pic>
        <p:nvPicPr>
          <p:cNvPr id="117" name="Google Shape;117;p17" descr="Macintosh HD:Users:pamelajkennedy:Desktop:32.jpg"/>
          <p:cNvPicPr preferRelativeResize="0"/>
          <p:nvPr/>
        </p:nvPicPr>
        <p:blipFill rotWithShape="1">
          <a:blip r:embed="rId3">
            <a:alphaModFix/>
          </a:blip>
          <a:srcRect/>
          <a:stretch/>
        </p:blipFill>
        <p:spPr>
          <a:xfrm>
            <a:off x="18725" y="5569763"/>
            <a:ext cx="9106562" cy="1188670"/>
          </a:xfrm>
          <a:prstGeom prst="rect">
            <a:avLst/>
          </a:prstGeom>
          <a:noFill/>
          <a:ln>
            <a:noFill/>
          </a:ln>
        </p:spPr>
      </p:pic>
      <p:sp>
        <p:nvSpPr>
          <p:cNvPr id="118" name="Google Shape;118;p17"/>
          <p:cNvSpPr txBox="1"/>
          <p:nvPr/>
        </p:nvSpPr>
        <p:spPr>
          <a:xfrm>
            <a:off x="2004500" y="3591800"/>
            <a:ext cx="5555700" cy="136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19" name="Google Shape;119;p17"/>
          <p:cNvPicPr preferRelativeResize="0"/>
          <p:nvPr/>
        </p:nvPicPr>
        <p:blipFill>
          <a:blip r:embed="rId4">
            <a:alphaModFix/>
          </a:blip>
          <a:stretch>
            <a:fillRect/>
          </a:stretch>
        </p:blipFill>
        <p:spPr>
          <a:xfrm>
            <a:off x="2784650" y="3318600"/>
            <a:ext cx="3005450" cy="2251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25" name="Google Shape;125;p18"/>
          <p:cNvSpPr txBox="1">
            <a:spLocks noGrp="1"/>
          </p:cNvSpPr>
          <p:nvPr>
            <p:ph type="body" idx="1"/>
          </p:nvPr>
        </p:nvSpPr>
        <p:spPr>
          <a:xfrm>
            <a:off x="115325" y="132275"/>
            <a:ext cx="8571600" cy="5748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6900" b="1">
                <a:solidFill>
                  <a:srgbClr val="38761D"/>
                </a:solidFill>
              </a:rPr>
              <a:t>False</a:t>
            </a:r>
            <a:endParaRPr sz="6900" b="1">
              <a:solidFill>
                <a:srgbClr val="38761D"/>
              </a:solidFill>
            </a:endParaRPr>
          </a:p>
          <a:p>
            <a:pPr marL="0" lvl="0" indent="0" algn="l" rtl="0">
              <a:lnSpc>
                <a:spcPct val="100000"/>
              </a:lnSpc>
              <a:spcBef>
                <a:spcPts val="0"/>
              </a:spcBef>
              <a:spcAft>
                <a:spcPts val="0"/>
              </a:spcAft>
              <a:buSzPts val="1800"/>
              <a:buNone/>
            </a:pPr>
            <a:r>
              <a:rPr lang="en-US" sz="4400" b="1">
                <a:solidFill>
                  <a:srgbClr val="38761D"/>
                </a:solidFill>
              </a:rPr>
              <a:t>Cancer is not </a:t>
            </a:r>
            <a:endParaRPr sz="4400" b="1">
              <a:solidFill>
                <a:srgbClr val="38761D"/>
              </a:solidFill>
            </a:endParaRPr>
          </a:p>
          <a:p>
            <a:pPr marL="0" lvl="0" indent="0" algn="l" rtl="0">
              <a:lnSpc>
                <a:spcPct val="100000"/>
              </a:lnSpc>
              <a:spcBef>
                <a:spcPts val="0"/>
              </a:spcBef>
              <a:spcAft>
                <a:spcPts val="0"/>
              </a:spcAft>
              <a:buSzPts val="1800"/>
              <a:buNone/>
            </a:pPr>
            <a:r>
              <a:rPr lang="en-US" sz="4400" b="1">
                <a:solidFill>
                  <a:srgbClr val="38761D"/>
                </a:solidFill>
              </a:rPr>
              <a:t>Contagious</a:t>
            </a:r>
            <a:endParaRPr sz="4400" b="1">
              <a:solidFill>
                <a:srgbClr val="38761D"/>
              </a:solidFill>
            </a:endParaRPr>
          </a:p>
          <a:p>
            <a:pPr marL="342900" lvl="0" indent="0" algn="ctr" rtl="0">
              <a:lnSpc>
                <a:spcPct val="100000"/>
              </a:lnSpc>
              <a:spcBef>
                <a:spcPts val="0"/>
              </a:spcBef>
              <a:spcAft>
                <a:spcPts val="0"/>
              </a:spcAft>
              <a:buSzPts val="1800"/>
              <a:buNone/>
            </a:pPr>
            <a:endParaRPr sz="3600" b="1">
              <a:solidFill>
                <a:srgbClr val="38761D"/>
              </a:solidFill>
            </a:endParaRPr>
          </a:p>
          <a:p>
            <a:pPr marL="4114800" lvl="0" indent="457200" algn="l" rtl="0">
              <a:lnSpc>
                <a:spcPct val="107916"/>
              </a:lnSpc>
              <a:spcBef>
                <a:spcPts val="0"/>
              </a:spcBef>
              <a:spcAft>
                <a:spcPts val="800"/>
              </a:spcAft>
              <a:buClr>
                <a:schemeClr val="dk1"/>
              </a:buClr>
              <a:buSzPts val="1100"/>
              <a:buFont typeface="Arial"/>
              <a:buNone/>
            </a:pPr>
            <a:r>
              <a:rPr lang="en-US" sz="7600" b="1">
                <a:solidFill>
                  <a:srgbClr val="38761D"/>
                </a:solidFill>
              </a:rPr>
              <a:t> </a:t>
            </a:r>
            <a:endParaRPr sz="4400" b="1">
              <a:solidFill>
                <a:srgbClr val="38761D"/>
              </a:solidFill>
            </a:endParaRPr>
          </a:p>
        </p:txBody>
      </p:sp>
      <p:pic>
        <p:nvPicPr>
          <p:cNvPr id="126" name="Google Shape;126;p18" descr="Macintosh HD:Users:pamelajkennedy:Desktop:32.jpg"/>
          <p:cNvPicPr preferRelativeResize="0"/>
          <p:nvPr/>
        </p:nvPicPr>
        <p:blipFill rotWithShape="1">
          <a:blip r:embed="rId3">
            <a:alphaModFix/>
          </a:blip>
          <a:srcRect/>
          <a:stretch/>
        </p:blipFill>
        <p:spPr>
          <a:xfrm>
            <a:off x="18725" y="5569763"/>
            <a:ext cx="9106562" cy="1188670"/>
          </a:xfrm>
          <a:prstGeom prst="rect">
            <a:avLst/>
          </a:prstGeom>
          <a:noFill/>
          <a:ln>
            <a:noFill/>
          </a:ln>
        </p:spPr>
      </p:pic>
      <p:pic>
        <p:nvPicPr>
          <p:cNvPr id="127" name="Google Shape;127;p18"/>
          <p:cNvPicPr preferRelativeResize="0"/>
          <p:nvPr/>
        </p:nvPicPr>
        <p:blipFill>
          <a:blip r:embed="rId4">
            <a:alphaModFix/>
          </a:blip>
          <a:stretch>
            <a:fillRect/>
          </a:stretch>
        </p:blipFill>
        <p:spPr>
          <a:xfrm>
            <a:off x="115325" y="3155696"/>
            <a:ext cx="4724400" cy="2472430"/>
          </a:xfrm>
          <a:prstGeom prst="rect">
            <a:avLst/>
          </a:prstGeom>
          <a:noFill/>
          <a:ln>
            <a:noFill/>
          </a:ln>
        </p:spPr>
      </p:pic>
      <p:sp>
        <p:nvSpPr>
          <p:cNvPr id="128" name="Google Shape;128;p18"/>
          <p:cNvSpPr txBox="1"/>
          <p:nvPr/>
        </p:nvSpPr>
        <p:spPr>
          <a:xfrm>
            <a:off x="4853500" y="702075"/>
            <a:ext cx="3673200" cy="218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29" name="Google Shape;129;p18"/>
          <p:cNvPicPr preferRelativeResize="0"/>
          <p:nvPr/>
        </p:nvPicPr>
        <p:blipFill>
          <a:blip r:embed="rId5">
            <a:alphaModFix/>
          </a:blip>
          <a:stretch>
            <a:fillRect/>
          </a:stretch>
        </p:blipFill>
        <p:spPr>
          <a:xfrm>
            <a:off x="5058150" y="519800"/>
            <a:ext cx="3417675" cy="2563250"/>
          </a:xfrm>
          <a:prstGeom prst="rect">
            <a:avLst/>
          </a:prstGeom>
          <a:noFill/>
          <a:ln>
            <a:noFill/>
          </a:ln>
        </p:spPr>
      </p:pic>
      <p:sp>
        <p:nvSpPr>
          <p:cNvPr id="130" name="Google Shape;130;p18"/>
          <p:cNvSpPr txBox="1"/>
          <p:nvPr/>
        </p:nvSpPr>
        <p:spPr>
          <a:xfrm>
            <a:off x="5039200" y="3403975"/>
            <a:ext cx="3487500" cy="25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However, certain diseases may increase your risk of acquiring cancer.</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36" name="Google Shape;136;p19"/>
          <p:cNvSpPr txBox="1">
            <a:spLocks noGrp="1"/>
          </p:cNvSpPr>
          <p:nvPr>
            <p:ph type="body" idx="1"/>
          </p:nvPr>
        </p:nvSpPr>
        <p:spPr>
          <a:xfrm>
            <a:off x="445175" y="405650"/>
            <a:ext cx="8229600" cy="566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3900" b="1">
                <a:solidFill>
                  <a:srgbClr val="38761D"/>
                </a:solidFill>
              </a:rPr>
              <a:t>Cancer: True or False?</a:t>
            </a:r>
            <a:endParaRPr sz="3900" b="1">
              <a:solidFill>
                <a:srgbClr val="38761D"/>
              </a:solidFill>
            </a:endParaRPr>
          </a:p>
          <a:p>
            <a:pPr marL="342900" lvl="0" indent="0" algn="ctr" rtl="0">
              <a:lnSpc>
                <a:spcPct val="100000"/>
              </a:lnSpc>
              <a:spcBef>
                <a:spcPts val="0"/>
              </a:spcBef>
              <a:spcAft>
                <a:spcPts val="0"/>
              </a:spcAft>
              <a:buSzPts val="1800"/>
              <a:buNone/>
            </a:pPr>
            <a:endParaRPr sz="3900" b="1">
              <a:solidFill>
                <a:srgbClr val="38761D"/>
              </a:solidFill>
            </a:endParaRPr>
          </a:p>
          <a:p>
            <a:pPr marL="0" lvl="0" indent="0" algn="ctr" rtl="0">
              <a:lnSpc>
                <a:spcPct val="107916"/>
              </a:lnSpc>
              <a:spcBef>
                <a:spcPts val="0"/>
              </a:spcBef>
              <a:spcAft>
                <a:spcPts val="800"/>
              </a:spcAft>
              <a:buClr>
                <a:schemeClr val="dk1"/>
              </a:buClr>
              <a:buSzPts val="1100"/>
              <a:buFont typeface="Arial"/>
              <a:buNone/>
            </a:pPr>
            <a:r>
              <a:rPr lang="en-US" sz="4600" b="1"/>
              <a:t>Lunchmeat can cause cancer.</a:t>
            </a:r>
            <a:r>
              <a:rPr lang="en-US" sz="1400"/>
              <a:t>	</a:t>
            </a:r>
            <a:endParaRPr sz="4200" b="1">
              <a:solidFill>
                <a:srgbClr val="38761D"/>
              </a:solidFill>
            </a:endParaRPr>
          </a:p>
        </p:txBody>
      </p:sp>
      <p:pic>
        <p:nvPicPr>
          <p:cNvPr id="137" name="Google Shape;137;p19"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138" name="Google Shape;138;p19"/>
          <p:cNvSpPr txBox="1"/>
          <p:nvPr/>
        </p:nvSpPr>
        <p:spPr>
          <a:xfrm>
            <a:off x="600725" y="3834263"/>
            <a:ext cx="33039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9" name="Google Shape;139;p19"/>
          <p:cNvSpPr txBox="1"/>
          <p:nvPr/>
        </p:nvSpPr>
        <p:spPr>
          <a:xfrm>
            <a:off x="1451700" y="3053550"/>
            <a:ext cx="417300" cy="12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0" name="Google Shape;140;p19"/>
          <p:cNvPicPr preferRelativeResize="0"/>
          <p:nvPr/>
        </p:nvPicPr>
        <p:blipFill>
          <a:blip r:embed="rId4">
            <a:alphaModFix/>
          </a:blip>
          <a:stretch>
            <a:fillRect/>
          </a:stretch>
        </p:blipFill>
        <p:spPr>
          <a:xfrm>
            <a:off x="3387275" y="2898800"/>
            <a:ext cx="2383488" cy="2351827"/>
          </a:xfrm>
          <a:prstGeom prst="rect">
            <a:avLst/>
          </a:prstGeom>
          <a:noFill/>
          <a:ln>
            <a:noFill/>
          </a:ln>
        </p:spPr>
      </p:pic>
      <p:pic>
        <p:nvPicPr>
          <p:cNvPr id="141" name="Google Shape;141;p19"/>
          <p:cNvPicPr preferRelativeResize="0"/>
          <p:nvPr/>
        </p:nvPicPr>
        <p:blipFill>
          <a:blip r:embed="rId4">
            <a:alphaModFix/>
          </a:blip>
          <a:stretch>
            <a:fillRect/>
          </a:stretch>
        </p:blipFill>
        <p:spPr>
          <a:xfrm>
            <a:off x="449113" y="3354264"/>
            <a:ext cx="2422482" cy="2390325"/>
          </a:xfrm>
          <a:prstGeom prst="rect">
            <a:avLst/>
          </a:prstGeom>
          <a:noFill/>
          <a:ln>
            <a:noFill/>
          </a:ln>
        </p:spPr>
      </p:pic>
      <p:sp>
        <p:nvSpPr>
          <p:cNvPr id="142" name="Google Shape;142;p19"/>
          <p:cNvSpPr txBox="1"/>
          <p:nvPr/>
        </p:nvSpPr>
        <p:spPr>
          <a:xfrm>
            <a:off x="6724500" y="3487400"/>
            <a:ext cx="1051200" cy="14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43" name="Google Shape;143;p19"/>
          <p:cNvPicPr preferRelativeResize="0"/>
          <p:nvPr/>
        </p:nvPicPr>
        <p:blipFill>
          <a:blip r:embed="rId4">
            <a:alphaModFix/>
          </a:blip>
          <a:stretch>
            <a:fillRect/>
          </a:stretch>
        </p:blipFill>
        <p:spPr>
          <a:xfrm>
            <a:off x="6350550" y="3487401"/>
            <a:ext cx="2287566" cy="22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49" name="Google Shape;149;p20"/>
          <p:cNvSpPr txBox="1">
            <a:spLocks noGrp="1"/>
          </p:cNvSpPr>
          <p:nvPr>
            <p:ph type="body" idx="1"/>
          </p:nvPr>
        </p:nvSpPr>
        <p:spPr>
          <a:xfrm>
            <a:off x="445150" y="0"/>
            <a:ext cx="8229600" cy="600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sz="6000" b="1">
                <a:solidFill>
                  <a:srgbClr val="38761D"/>
                </a:solidFill>
              </a:rPr>
              <a:t>True </a:t>
            </a:r>
            <a:endParaRPr sz="6000" b="1">
              <a:solidFill>
                <a:srgbClr val="38761D"/>
              </a:solidFill>
            </a:endParaRPr>
          </a:p>
          <a:p>
            <a:pPr marL="0" lvl="0" indent="0" algn="l" rtl="0">
              <a:lnSpc>
                <a:spcPct val="100000"/>
              </a:lnSpc>
              <a:spcBef>
                <a:spcPts val="0"/>
              </a:spcBef>
              <a:spcAft>
                <a:spcPts val="0"/>
              </a:spcAft>
              <a:buSzPts val="1800"/>
              <a:buNone/>
            </a:pPr>
            <a:endParaRPr sz="1200" b="1">
              <a:solidFill>
                <a:srgbClr val="38761D"/>
              </a:solidFill>
            </a:endParaRPr>
          </a:p>
          <a:p>
            <a:pPr marL="0" lvl="0" indent="0" algn="l" rtl="0">
              <a:lnSpc>
                <a:spcPct val="100000"/>
              </a:lnSpc>
              <a:spcBef>
                <a:spcPts val="0"/>
              </a:spcBef>
              <a:spcAft>
                <a:spcPts val="0"/>
              </a:spcAft>
              <a:buSzPts val="1800"/>
              <a:buNone/>
            </a:pPr>
            <a:r>
              <a:rPr lang="en-US" sz="3900" b="1">
                <a:solidFill>
                  <a:srgbClr val="38761D"/>
                </a:solidFill>
              </a:rPr>
              <a:t>All processed meat can increase your risk of getting cancer.</a:t>
            </a:r>
            <a:endParaRPr sz="3900" b="1">
              <a:solidFill>
                <a:srgbClr val="38761D"/>
              </a:solidFill>
            </a:endParaRPr>
          </a:p>
          <a:p>
            <a:pPr marL="342900" lvl="0" indent="0" algn="ctr" rtl="0">
              <a:lnSpc>
                <a:spcPct val="100000"/>
              </a:lnSpc>
              <a:spcBef>
                <a:spcPts val="0"/>
              </a:spcBef>
              <a:spcAft>
                <a:spcPts val="0"/>
              </a:spcAft>
              <a:buSzPts val="1800"/>
              <a:buNone/>
            </a:pPr>
            <a:endParaRPr sz="3900" b="1">
              <a:solidFill>
                <a:srgbClr val="38761D"/>
              </a:solidFill>
            </a:endParaRPr>
          </a:p>
          <a:p>
            <a:pPr marL="0" lvl="0" indent="0" algn="ctr" rtl="0">
              <a:lnSpc>
                <a:spcPct val="107916"/>
              </a:lnSpc>
              <a:spcBef>
                <a:spcPts val="0"/>
              </a:spcBef>
              <a:spcAft>
                <a:spcPts val="800"/>
              </a:spcAft>
              <a:buClr>
                <a:schemeClr val="dk1"/>
              </a:buClr>
              <a:buSzPts val="1100"/>
              <a:buFont typeface="Arial"/>
              <a:buNone/>
            </a:pPr>
            <a:endParaRPr sz="4100" b="1">
              <a:solidFill>
                <a:srgbClr val="38761D"/>
              </a:solidFill>
            </a:endParaRPr>
          </a:p>
        </p:txBody>
      </p:sp>
      <p:pic>
        <p:nvPicPr>
          <p:cNvPr id="150" name="Google Shape;150;p20"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151" name="Google Shape;151;p20"/>
          <p:cNvSpPr txBox="1"/>
          <p:nvPr/>
        </p:nvSpPr>
        <p:spPr>
          <a:xfrm>
            <a:off x="3470725" y="1935600"/>
            <a:ext cx="3887700" cy="305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52" name="Google Shape;152;p20"/>
          <p:cNvPicPr preferRelativeResize="0"/>
          <p:nvPr/>
        </p:nvPicPr>
        <p:blipFill>
          <a:blip r:embed="rId4">
            <a:alphaModFix/>
          </a:blip>
          <a:stretch>
            <a:fillRect/>
          </a:stretch>
        </p:blipFill>
        <p:spPr>
          <a:xfrm>
            <a:off x="1962695" y="2799625"/>
            <a:ext cx="5245706" cy="2873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57200" y="274638"/>
            <a:ext cx="8229600" cy="748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959"/>
              <a:buFont typeface="Calibri"/>
              <a:buNone/>
            </a:pPr>
            <a:endParaRPr sz="3959"/>
          </a:p>
          <a:p>
            <a:pPr marL="0" lvl="0" indent="0" algn="ctr" rtl="0">
              <a:lnSpc>
                <a:spcPct val="100000"/>
              </a:lnSpc>
              <a:spcBef>
                <a:spcPts val="0"/>
              </a:spcBef>
              <a:spcAft>
                <a:spcPts val="0"/>
              </a:spcAft>
              <a:buClr>
                <a:schemeClr val="dk1"/>
              </a:buClr>
              <a:buSzPts val="3959"/>
              <a:buFont typeface="Calibri"/>
              <a:buNone/>
            </a:pPr>
            <a:endParaRPr sz="3959"/>
          </a:p>
        </p:txBody>
      </p:sp>
      <p:sp>
        <p:nvSpPr>
          <p:cNvPr id="158" name="Google Shape;158;p21"/>
          <p:cNvSpPr txBox="1">
            <a:spLocks noGrp="1"/>
          </p:cNvSpPr>
          <p:nvPr>
            <p:ph type="body" idx="1"/>
          </p:nvPr>
        </p:nvSpPr>
        <p:spPr>
          <a:xfrm>
            <a:off x="379113" y="405650"/>
            <a:ext cx="8229600" cy="5046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sz="2400"/>
          </a:p>
          <a:p>
            <a:pPr marL="342900" lvl="0" indent="0" algn="ctr" rtl="0">
              <a:lnSpc>
                <a:spcPct val="100000"/>
              </a:lnSpc>
              <a:spcBef>
                <a:spcPts val="0"/>
              </a:spcBef>
              <a:spcAft>
                <a:spcPts val="0"/>
              </a:spcAft>
              <a:buSzPts val="1800"/>
              <a:buNone/>
            </a:pPr>
            <a:r>
              <a:rPr lang="en-US" sz="3900" b="1">
                <a:solidFill>
                  <a:srgbClr val="38761D"/>
                </a:solidFill>
              </a:rPr>
              <a:t>Cancer: True or False?</a:t>
            </a:r>
            <a:endParaRPr sz="3900" b="1">
              <a:solidFill>
                <a:srgbClr val="38761D"/>
              </a:solidFill>
            </a:endParaRPr>
          </a:p>
          <a:p>
            <a:pPr marL="0" lvl="0" indent="0" algn="l" rtl="0">
              <a:lnSpc>
                <a:spcPct val="100000"/>
              </a:lnSpc>
              <a:spcBef>
                <a:spcPts val="0"/>
              </a:spcBef>
              <a:spcAft>
                <a:spcPts val="0"/>
              </a:spcAft>
              <a:buSzPts val="1800"/>
              <a:buNone/>
            </a:pPr>
            <a:endParaRPr sz="3900" b="1">
              <a:solidFill>
                <a:srgbClr val="38761D"/>
              </a:solidFill>
            </a:endParaRPr>
          </a:p>
          <a:p>
            <a:pPr marL="0" lvl="0" indent="0" algn="ctr" rtl="0">
              <a:lnSpc>
                <a:spcPct val="107916"/>
              </a:lnSpc>
              <a:spcBef>
                <a:spcPts val="0"/>
              </a:spcBef>
              <a:spcAft>
                <a:spcPts val="800"/>
              </a:spcAft>
              <a:buClr>
                <a:schemeClr val="dk1"/>
              </a:buClr>
              <a:buSzPts val="1100"/>
              <a:buFont typeface="Arial"/>
              <a:buNone/>
            </a:pPr>
            <a:r>
              <a:rPr lang="en-US" sz="4100" b="1"/>
              <a:t>There are over one hundred types of cancer.</a:t>
            </a:r>
            <a:endParaRPr sz="6900" b="1">
              <a:solidFill>
                <a:srgbClr val="38761D"/>
              </a:solidFill>
            </a:endParaRPr>
          </a:p>
        </p:txBody>
      </p:sp>
      <p:pic>
        <p:nvPicPr>
          <p:cNvPr id="159" name="Google Shape;159;p21" descr="Macintosh HD:Users:pamelajkennedy:Desktop:32.jpg"/>
          <p:cNvPicPr preferRelativeResize="0"/>
          <p:nvPr/>
        </p:nvPicPr>
        <p:blipFill rotWithShape="1">
          <a:blip r:embed="rId3">
            <a:alphaModFix/>
          </a:blip>
          <a:srcRect/>
          <a:stretch/>
        </p:blipFill>
        <p:spPr>
          <a:xfrm>
            <a:off x="6687" y="5673513"/>
            <a:ext cx="9106562" cy="1188670"/>
          </a:xfrm>
          <a:prstGeom prst="rect">
            <a:avLst/>
          </a:prstGeom>
          <a:noFill/>
          <a:ln>
            <a:noFill/>
          </a:ln>
        </p:spPr>
      </p:pic>
      <p:sp>
        <p:nvSpPr>
          <p:cNvPr id="160" name="Google Shape;160;p21"/>
          <p:cNvSpPr txBox="1"/>
          <p:nvPr/>
        </p:nvSpPr>
        <p:spPr>
          <a:xfrm>
            <a:off x="2369425" y="3687625"/>
            <a:ext cx="4421700" cy="140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161" name="Google Shape;161;p21"/>
          <p:cNvPicPr preferRelativeResize="0"/>
          <p:nvPr/>
        </p:nvPicPr>
        <p:blipFill>
          <a:blip r:embed="rId4">
            <a:alphaModFix/>
          </a:blip>
          <a:stretch>
            <a:fillRect/>
          </a:stretch>
        </p:blipFill>
        <p:spPr>
          <a:xfrm>
            <a:off x="2569675" y="4165225"/>
            <a:ext cx="3821125" cy="16632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1265</Words>
  <Application>Microsoft Office PowerPoint</Application>
  <PresentationFormat>On-screen Show (4:3)</PresentationFormat>
  <Paragraphs>138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Roboto</vt:lpstr>
      <vt:lpstr>Times New Roman</vt:lpstr>
      <vt:lpstr>Arial</vt:lpstr>
      <vt:lpstr>Calibri</vt:lpstr>
      <vt:lpstr>Office Theme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Wendi Russac</dc:creator>
  <cp:lastModifiedBy>Ryan Bergsman</cp:lastModifiedBy>
  <cp:revision>1</cp:revision>
  <dcterms:modified xsi:type="dcterms:W3CDTF">2020-08-07T20:26:52Z</dcterms:modified>
</cp:coreProperties>
</file>